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311" r:id="rId2"/>
    <p:sldId id="299" r:id="rId3"/>
    <p:sldId id="300" r:id="rId4"/>
    <p:sldId id="274" r:id="rId5"/>
    <p:sldId id="261" r:id="rId6"/>
    <p:sldId id="301" r:id="rId7"/>
    <p:sldId id="269" r:id="rId8"/>
    <p:sldId id="308" r:id="rId9"/>
    <p:sldId id="307" r:id="rId10"/>
    <p:sldId id="276" r:id="rId11"/>
    <p:sldId id="267" r:id="rId12"/>
    <p:sldId id="277" r:id="rId13"/>
    <p:sldId id="313" r:id="rId14"/>
    <p:sldId id="309" r:id="rId15"/>
    <p:sldId id="302" r:id="rId16"/>
    <p:sldId id="272" r:id="rId17"/>
    <p:sldId id="297" r:id="rId18"/>
    <p:sldId id="303" r:id="rId19"/>
    <p:sldId id="304" r:id="rId20"/>
    <p:sldId id="273" r:id="rId21"/>
    <p:sldId id="305" r:id="rId22"/>
    <p:sldId id="278" r:id="rId23"/>
    <p:sldId id="310" r:id="rId24"/>
    <p:sldId id="315" r:id="rId25"/>
    <p:sldId id="314" r:id="rId26"/>
    <p:sldId id="316" r:id="rId27"/>
    <p:sldId id="282" r:id="rId28"/>
    <p:sldId id="317" r:id="rId29"/>
    <p:sldId id="31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14BB19A-76B0-CC1A-C930-2BA988436140}" name="Radwa Nasser Mustafa Jalal" initials="R0" userId="S::Radwa00203@std.alsun.asu.edu.eg::e4f1e591-a7ab-4b8f-83c3-8c2489be9dd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AB7D"/>
    <a:srgbClr val="336EA8"/>
    <a:srgbClr val="94B9D6"/>
    <a:srgbClr val="1869A6"/>
    <a:srgbClr val="FFF9E7"/>
    <a:srgbClr val="2AAF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049259-2F70-463F-BEAC-69C6070788C0}" v="107" dt="2024-10-22T02:18:07.0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2T01:21:39.2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94,'36'2,"60"10,9 2,378-9,-268-7,-194 2,34 1,1-3,107-17,114-61,-269 78,13-4,0 1,1 1,40-3,69 6,-77 2,85-1,140 3,-197 5,0 4,82 22,-48-9,-61-17,1-3,0-2,70-6,-21 1,347 2,-426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2T01:43:41.7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2T01:45:59.3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1 184,'456'-19,"221"-71,19 26,-28 54,-502 11,366 14,-54 1,766-14,-652-4,-412 7,0 8,246 49,-227-30,2-8,298-4,-443-20,409 7,863 12,-915-21,-267 2,615 4,-2 27,574 28,-160-62,-1137 1,-1-3,0-1,0-1,63-22,-32 8,-39 14,10-5,0 2,0 2,71-6,265 13,-169 3,-107-3,111 3,-190 0,0 1,0 1,-1 0,1 1,32 15,-31-11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2T01:46:00.7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0,'1833'0,"-1801"0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2T01:15:55.0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612 972,'665'-12,"96"-12,53-2,279-46,-575 23,142-14,-89 38,-383 21,52-10,45-1,-68 14,314-9,267-28,170 25,-618 15,543-2,-1016 9,59-4,-1417 91,1205-87,-611 37,649-22,-217 17,-246-23,-4-21,229 0,-636 3,1053 3,-114 20,40-3,-790 26,-128-46,506-1,740 0,3-4,34 0,511-18,-4-27,-9-38,-494 55,461-5,-448 39,-506-1,12 0,-1421-16,-179 1,1078 15,1054 0,1776-11,-1254 0,327-6,-1-26,-876 28,930-38,39 51,-836 3,-360 1,1 2,-1 0,1 2,31 11,27 5,690 118,-199-64,-577-75,33 3,-38-4,0 0,-1 0,1 0,0 0,0 0,0 0,0 0,0 0,0 1,0-1,0 0,0 0,0 0,0 0,0 0,0 0,0 0,0 0,0 0,0 0,0 0,0 0,0 0,1 0,-1 0,0 0,0 1,0-1,-23 1,-531-2,-68 2,489 1,-417 17,492-12,58-7,0 0,-1 0,1 0,0 0,0 0,0 0,0 0,-1 0,1 0,0 0,0 0,0 0,0 0,-1 0,1 0,0 0,0 0,0 0,0 0,0 0,-1 0,1 0,0 1,0-1,0 0,0 0,0 0,0 0,0 0,-1 0,1 1,0-1,0 0,0 0,0 0,0 0,0 0,0 1,0-1,0 0,0 0,0 0,0 0,0 1,0-1,12 4,37 2,64-1,-81-4,1335 8,-822-12,85-21,159-14,-41 40,-722-2,-57 0,-274-5,4-2,-101 0,-2425-6,2751 13,69 0,9 1,39-1,123 0,99 0,73 0,3567 0,-1240 0,-3040-1,-460 3,826-2,-414 23,414-20,14-1,21-1,556 2,-309-5,1584 2,-1848 0,1 0,-1 0,1-1,-1 0,1 0,13-5,-19 5,1 0,-1-1,0 1,1-1,-1 1,0-1,0 0,0 0,0 0,0 0,0 0,-1 0,1-1,-1 1,1-1,-1 1,0-1,0 1,0-1,-1 0,1 1,0-4,2-19,-1 0,-1 0,-5-47,0 13,4-9,-3-40,2 92,-1-1,-1 1,-1 1,-8-26,-15-43,-5-12,30 92,0 1,0-1,0 1,-1 0,0-1,1 1,-1 0,0 1,-1-1,1 0,0 1,-1 0,1 0,-1 0,0 0,0 1,0-1,0 1,-6-1,-8-2,-1 1,1 1,-20 1,33 1,-77 1,-135 20,55 12,110-21,1-2,-78 6,-20-1,2 0,-359-13,257-4,-12237 2,12301-15,57 2,82 8,-84-21,84 15,-85-9,-249 17,193 5,-764-2,937 0,-1 1,0 1,0 0,0 1,1 0,-1 1,1 1,-17 8,24-9,0 1,1 1,0-1,0 1,0 0,0 0,1 1,0-1,1 1,-1 0,1 1,1-1,-1 1,-3 12,-3 13,2 1,-5 38,11-62,-5 64,2 0,7 95,0-48,-2-102,-1 29,3 1,9 57,-2-39,-7-40,12 45,-13-69,0 0,0 1,0-1,0 0,1 0,0 0,-1 0,1 0,0 0,0-1,1 1,-1-1,1 1,-1-1,1 0,0 0,3 2,0-1,0 0,1-1,-1 0,1 0,0-1,0 0,11 1,195-2,-91-4,-94 5,-19 0,0-1,0 0,0 0,12-2,-21 1,-1 1,1 0,0 0,0 0,0 0,-1 0,1 0,0 0,0 0,0 0,-1-1,1 1,0 0,0 0,0 0,0 0,0 0,-1-1,1 1,0 0,0 0,0 0,0-1,0 1,0 0,0 0,0 0,0-1,0 1,0 0,0 0,0-1,0 1,0 0,0 0,0 0,0-1,0 1,0 0,0 0,0 0,0-1,0 1,0 0,1 0,-1 0,0 0,0-1,0 1,0 0,0 0,1 0,-1 0,0 0,0-1,0 1,1 0,-1 0,0 0,0 0,0 0,1 0,-1 0,0 0,0 0,1 0,-18-9,-22-8,-1 1,0 2,-51-10,55 15,-34-12,11 2,28 11,17 5,1-1,-1 0,1-1,-16-8,25 10,0 1,1-1,-1 0,0 0,1 0,0 0,0 0,0-1,0 0,0 1,1-1,-1 0,1 0,0-1,1 1,-1 0,-1-6,-10-70,10 54,-10-41,11 59,-1 1,0-1,0 1,0 0,-1 0,0 0,0 1,-1-1,-9-9,3 4,-1 0,-18-27,27 33,-1-1,0 0,1 1,1-1,-1-1,1 1,0 0,-2-14,4-184,1 157,2 125,22 128,-22-194,-1-1,2 1,-1-1,1 1,1-1,0-1,8 13,-10-17,0 1,0 0,-1 0,0 0,0 0,0 0,-1 1,1-1,-2 0,1 1,-1 6,-1 2,-1 1,0-1,-7 22,7-25,0 0,0 0,1 0,1 0,0 1,4 23,-4-34,0 1,0-1,0 0,0 1,0-1,0 0,0 1,-1-1,0 0,1 0,-1 1,-1 1,2-4,0 1,0-1,-1 0,1 1,0-1,0 0,-1 0,1 1,0-1,-1 0,1 0,0 1,-1-1,1 0,0 0,-1 0,1 0,-1 0,1 0,0 1,-1-1,1 0,0 0,-1 0,1 0,-1-1,0 1,-1 0,1-1,0 1,0-1,0 0,0 1,0-1,0 0,0 0,0 0,0 0,-1-1,-14-20,1 1,1-2,-14-31,23 44,-1-2,1-1,1 1,0-1,1 0,0 0,1 0,0-1,1 1,1 0,0-1,3-19,3-6,2 0,20-58,9-60,-33 132,4-13,4-18,-3-1,3-64,-12 115,0 1,0 0,0 0,0 0,1 0,0 0,0 0,2-6,-2 10,-1 1,0 0,0-1,1 1,-1-1,0 1,0 0,1-1,-1 1,0 0,1-1,-1 1,1 0,-1-1,0 1,1 0,-1 0,1-1,-1 1,1 0,-1 0,0 0,1 0,-1 0,1 0,-1 0,1 0,0 0,14 8,10 22,-23-28,17 25,-2 0,-1 1,0 0,-3 1,20 59,-30-78,6 19,-1-1,-1 1,-2 1,3 37,-7-49,1 0,8 30,2 18,-1 4,27 92,-34-146,0 1,0-1,1 0,1-1,1 1,0-1,16 24,-5-12,-16-22,0 0,1 0,0-1,0 1,0-1,1 0,0 0,-1 0,1-1,1 1,-1-1,0 0,1 0,0 0,6 2,12 1,0-2,38 4,-18-4,365 12,-310-16,2165-1,-2029-15,-9 0,-131 16,-92 1,-9 2,-20 4,-241 44,-360 21,-280-51,583-7,86-1,109-12,-186 11,0 4,174-12,98-2,0 2,-73 15,138-16,523-2,-263-2,169 1,1807-24,-796-10,-240-13,-1153 43,962-9,-697 15,3604-2,-3243 30,-74 0,527-29,-557-2,-298-15,11-1,352 19,-482-17,-39 1,-112 12,0-1,24-7,-24 4,45-4,-39 7,-1-2,0 0,32-12,41-8,-28 9,-49 10,0 1,41-4,-61 8,4 1,0 0,0-1,0 0,0 0,6-3,-11 3,0 1,0-1,0 0,0 0,0 0,-1-1,1 1,-1 0,1-1,-1 1,1-1,-1 1,0-1,1 0,-1 1,0-1,0 0,-1 0,1 0,0 0,0 0,0-2,0-6,0 1,-1 0,0 0,0 0,-1-1,0 1,0 0,-1 0,0 0,-6-14,-7-11,-23-44,14 32,-19-63,4 10,33 85,-2 0,0 1,0 0,-19-22,14 18,0 0,1-1,1-1,1 0,0-1,1 0,-7-27,9 29,-1 0,-1 1,-1 0,0 0,-1 1,-1 1,-21-22,15 16,9 11,-1 1,0 0,-1 0,0 2,0-1,-1 1,0 1,0 0,-1 0,1 1,-24-5,-5 1,0 1,-61-2,-374 4,248 9,155 1,1 4,0 2,-77 22,31-6,-127 11,-399-2,0-33,420-3,-2985-1,2038 2,707 14,102 0,-739-10,786-5,-243 36,515-31,-323 26,-222 24,-134 15,502-48,93 5,105-23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2T01:41:48.5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542 361,'5'4,"0"0,1-1,-1 0,1 0,-1 0,1-1,0 1,8 1,7 3,22 11,2-3,0-1,0-2,1-3,1-1,-1-3,51 0,32-13,-113 6,0-1,0 0,0-2,0 0,27-13,-34 14,-1-1,0-1,-1 1,1-1,-1 0,0-1,-1 0,1 0,6-10,-13 15,1 0,0 1,-1-1,1 0,-1 0,1 0,-1 0,0 1,0-1,0 0,0 0,0 0,0 0,-1 0,1 0,-1 0,1 1,-1-1,0 0,1 0,-1 1,0-1,0 0,0 1,0-1,-2-1,-3-3,0-1,0 1,0 0,-11-7,-14-6,0 1,-1 2,-45-16,31 12,0 1,-149-59,159 65,-1 3,-1 1,-54-6,-251 9,202 9,121-5,0 0,0-1,-20-5,-7-2,21 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2T01:44:13.3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1,'28'1,"-1"2,32 6,29 4,-32-6,-1 2,61 18,1 1,392 52,9-32,1-27,3-23,-163 0,4662 2,-4594-31,-84 3,-140 24,120-6,167-12,4 24,-165 0,2377-2,-2690-1,0-1,0 0,23-8,-18 5,28-3,137 5,-22 2,-52-13,15 0,-82 13,-8 0,69-10,-3-3,-53 8,-26 1,-5-2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2T01:44:15.5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94,'14'-1,"0"0,-1-1,15-4,15-3,-30 7,130-18,145-1,915 21,-525 2,941-2,-1601-1,-1-1,1-1,21-6,33-4,254 8,-183 7,38-2,-155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2T01:48:34.7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1,'2753'0,"-2728"0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2T01:48:42.5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91,'3449'0,"-3420"-1,0-2,32-7,30-4,57-7,-81 9,-11-1,9-1,-42 11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2T01:46:20.0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3929 184,'-335'0,"317"-1,-1-1,1-1,-24-6,20 3,-41-3,39 6,-40-10,40 8,-45-5,-72-5,-12 1,108 10,-47-11,8 2,11 2,13 2,-79-1,-338 11,438-3,-68-12,65 7,-49-1,-404 6,236 4,-558-2,805 0,0 1,0 0,0 1,0 0,0 1,1 0,-21 9,32-12,0 0,0 0,0 0,0 1,0-1,0 0,0 0,0 0,-1 0,1 0,0 0,0 0,0 0,0 0,0 1,0-1,0 0,0 0,0 0,0 0,0 0,0 0,0 0,0 1,0-1,0 0,0 0,0 0,0 0,0 0,0 0,0 0,0 1,0-1,0 0,0 0,0 0,1 0,-1 0,0 0,0 0,0 0,0 0,0 0,0 1,0-1,0 0,0 0,0 0,1 0,-1 0,0 0,0 0,0 0,0 0,12 6,11 2,59 15,-29-7,1-3,63 8,-17-11,288 17,981-29,-1183-13,-39 0,-13 0,2 0,295 13,-219 4,-152-2,-35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2T01:13:31.5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1,'12'5,"0"0,0 0,1-2,0 1,0-2,19 3,81-2,-81-3,2297 0,-1039-1,-806 1,-458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2T01:27:21.6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1 153,'4439'0,"-4281"-7,189-33,-101 8,-109 12,-76 10,120-4,28 0,-7-1,-109 15,272 2,14 44,-297-34,-14 0,-22-3,81 3,-105-10,0 1,29 6,-27-3,37 2,27-6,-62-3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2T01:27:23.4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0 123,'2871'0,"-2811"-2,76-15,-69 8,95-22,-64 11,-30 12,0 2,118 6,-88 2,1003-1,-1078-3,0 0,41-10,-36 6,33-3,-37 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2T01:43:09.7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0 153,'8'-1,"0"0,0 0,-1-1,1 0,-1-1,10-3,6-3,42-10,1 2,132-15,-26 9,79-7,358 23,-360 9,4183-2,-3825 28,-3 35,-224-21,-316-35,1352 118,-393-89,2-34,-131-51,-500 17,160 19,-363 15,686-2,-852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2T01:43:11.05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1,'851'0,"-826"0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2T01:43:12.0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0,'10'0,"14"6,8 1,3-1,1 0,0-3,-1 0,-2-2,-1 0,-1-1,0-1,-1 1,0 0,0 0,0-1,0 1,0 0,-4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2T01:43:13.7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1,'158'-1,"634"13,45 9,3-22,-279-1,821 2,-869 36,-331-18,-99-11,0-4,86-8,9-25,-60 6,-89 20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601773-843B-402D-B943-E7367BE302C1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3223A7-FDE5-4555-AB7B-2BBB96A8A4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90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320F9A-DFA0-4189-B502-951ABE0D96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B26E85-A47D-4EB8-AACC-5D71388BF9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12" y="330213"/>
            <a:ext cx="1284576" cy="6377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E96502-5A71-49D7-91EF-E9D795A00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02CB4-0340-43A8-A558-65E5F6C99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4AB7B-7005-4435-A7A3-37533F456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777F9-2A00-47FF-A8CF-CA2FA3234A29}" type="datetime1">
              <a:rPr lang="en-US" smtClean="0"/>
              <a:t>10/22/2024</a:t>
            </a:fld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BD404EBF-6236-4A3D-BEB9-F17357463B06}"/>
              </a:ext>
            </a:extLst>
          </p:cNvPr>
          <p:cNvSpPr/>
          <p:nvPr userDrawn="1"/>
        </p:nvSpPr>
        <p:spPr>
          <a:xfrm>
            <a:off x="838200" y="6338919"/>
            <a:ext cx="2743200" cy="382556"/>
          </a:xfrm>
          <a:custGeom>
            <a:avLst/>
            <a:gdLst/>
            <a:ahLst/>
            <a:cxnLst/>
            <a:rect l="l" t="t" r="r" b="b"/>
            <a:pathLst>
              <a:path w="1026026" h="189485">
                <a:moveTo>
                  <a:pt x="0" y="0"/>
                </a:moveTo>
                <a:lnTo>
                  <a:pt x="1026026" y="0"/>
                </a:lnTo>
                <a:lnTo>
                  <a:pt x="1026026" y="189485"/>
                </a:lnTo>
                <a:lnTo>
                  <a:pt x="0" y="189485"/>
                </a:lnTo>
                <a:close/>
              </a:path>
            </a:pathLst>
          </a:custGeom>
          <a:solidFill>
            <a:srgbClr val="1869A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E7D51-1B41-4AAB-838C-EF900F85C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E0C4BE-FE7F-4C02-9A3E-71BC3A48C6D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7" y="0"/>
            <a:ext cx="1489765" cy="1386637"/>
          </a:xfrm>
          <a:prstGeom prst="rect">
            <a:avLst/>
          </a:prstGeom>
        </p:spPr>
      </p:pic>
      <p:sp>
        <p:nvSpPr>
          <p:cNvPr id="15" name="Freeform 6">
            <a:extLst>
              <a:ext uri="{FF2B5EF4-FFF2-40B4-BE49-F238E27FC236}">
                <a16:creationId xmlns:a16="http://schemas.microsoft.com/office/drawing/2014/main" id="{5140D0A2-F8A9-7918-6D42-0B21462A7985}"/>
              </a:ext>
            </a:extLst>
          </p:cNvPr>
          <p:cNvSpPr/>
          <p:nvPr userDrawn="1"/>
        </p:nvSpPr>
        <p:spPr>
          <a:xfrm>
            <a:off x="10933155" y="6344015"/>
            <a:ext cx="466090" cy="431923"/>
          </a:xfrm>
          <a:custGeom>
            <a:avLst/>
            <a:gdLst/>
            <a:ahLst/>
            <a:cxnLst/>
            <a:rect l="l" t="t" r="r" b="b"/>
            <a:pathLst>
              <a:path w="1026026" h="189485">
                <a:moveTo>
                  <a:pt x="0" y="0"/>
                </a:moveTo>
                <a:lnTo>
                  <a:pt x="1026026" y="0"/>
                </a:lnTo>
                <a:lnTo>
                  <a:pt x="1026026" y="189485"/>
                </a:lnTo>
                <a:lnTo>
                  <a:pt x="0" y="189485"/>
                </a:lnTo>
                <a:close/>
              </a:path>
            </a:pathLst>
          </a:custGeom>
          <a:solidFill>
            <a:srgbClr val="1869A6"/>
          </a:solidFill>
        </p:spPr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E9A13-D855-42EA-8471-DDA8E13B3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51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27062-6971-4C1F-A975-AC85DCD0F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D55ECB-B9CD-4FA5-AACA-CDD01AACF6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F606B-F0E0-4BB1-94D6-738E49DF7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1263D-828A-4F7C-B53F-CF7F3AF23101}" type="datetime1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65738-7A1D-4D54-ADFC-91C34D4F5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7C986-B0A0-4B82-9134-1B7676F56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87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45B8BC-3AC4-4059-BB3C-B12B6148AC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8C1D0E-02A9-4DFB-8CA3-A94A10E72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3F7A1-D368-4F71-BA41-54CA742F4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11DA-715D-4CCB-8B4E-F539348944E6}" type="datetime1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D9678-2347-4C47-858A-5508F8383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0E8F-0367-4945-87E5-F2D254ADF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647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68A88-1EE1-3422-84E1-7CB361B1D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A1FC91-FAA2-D65F-E901-C6884F9C6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79B47-FAC9-4AEE-B74B-3F584ED26D59}" type="datetime1">
              <a:rPr lang="en-US" smtClean="0"/>
              <a:pPr/>
              <a:t>10/22/2024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948D4D-60AF-93C1-9BF4-DCE9AEF78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@MCIT-2024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DD901-3047-7838-FFFA-C6F934BAA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8370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600" b="1" i="0">
                <a:solidFill>
                  <a:srgbClr val="338F9D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46359" y="1754632"/>
            <a:ext cx="4212167" cy="2123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33" b="0" i="0">
                <a:solidFill>
                  <a:srgbClr val="34363B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8161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60B6D-1D51-4444-8393-E35BA63F13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761446-D5C8-48D6-8362-2691AC20F3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94AA4-5DCE-4AE8-9BC9-F29480FF8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87E75-7A42-4529-81A0-F6CFD6AF1551}" type="datetime1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07058-AB46-40A5-B5AE-E9862D3C8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C426E-5AEB-4C83-A17B-241638168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280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4BE44-49C7-449D-9550-1E7B65970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AA4F7-FE01-4FEF-BC23-4EBFFF370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387F4-F1D2-4A96-86BB-A48310776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A7B7E-3938-4D0E-8E14-E58AA83CCFB6}" type="datetime1">
              <a:rPr lang="en-US" smtClean="0"/>
              <a:t>10/22/2024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B9BA3-57A0-4B4B-A089-2C5CE8708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2FDF6D-CD2D-433E-84D7-E83F8FCE52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12" y="330213"/>
            <a:ext cx="1284576" cy="6377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2BDD0D-C88D-431E-BC92-4367CEB006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7" y="0"/>
            <a:ext cx="1489765" cy="138663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FBEB5-E386-9685-E6D3-A062E9E46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E24C92-1265-4741-8F9F-404A15D93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373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325BB-1073-4118-9189-772DE573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BC724-756A-4777-8D83-3CD9AFD194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6FC4DE-2AB7-4E43-BFBA-6FF436D9BA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ABCCFF-F409-4BF2-9883-91BA170BF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546C-EE17-4181-9D6E-D78043A81B8F}" type="datetime1">
              <a:rPr lang="en-US" smtClean="0"/>
              <a:t>10/22/2024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82A71-7516-408D-862B-A5F340412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D613D0-7994-4BCE-AE17-12E991FE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214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DCC53-ADBE-4538-BDCF-8A6C0C074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A37BC3-80C1-40A0-B8BD-B9E9F5642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9B7EDB-C158-4B0F-AC48-1D7DE7DC80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7E96D1-3002-4810-98AF-A275B63346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DDBB9A-2C9B-4E96-9E5C-6C3BE644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B99CCF-14FE-46E4-AEF3-3520D661A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8DEA4-61AE-4340-8E71-F8E1C0C7F674}" type="datetime1">
              <a:rPr lang="en-US" smtClean="0"/>
              <a:t>10/22/2024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8493FD-6F8C-4BED-896C-CBA26D0E9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AF6D6A-EFFC-4E81-9BDD-C595B6C9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75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16566-0B23-4F08-ACF0-2DDFF54A4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396B25-2A2B-41A7-AF6D-57D5055F1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BB09-FDC3-47DE-93B5-ED6916170555}" type="datetime1">
              <a:rPr lang="en-US" smtClean="0"/>
              <a:t>10/22/2024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F5C9F0-C082-4566-AEB4-F08316DEF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4F48D6-A9E0-485D-BA28-15D5DACA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0219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92526D-307A-4059-80C4-1413758A2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BBAB-51C5-4FCF-9DF9-CE3252633D91}" type="datetime1">
              <a:rPr lang="en-US" smtClean="0"/>
              <a:t>10/22/2024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E1822F-3DE8-45A0-9F67-6061DB1F8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1B196-D439-43FF-B35C-F9A301B03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485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D350E-3F73-4F95-89B8-BF9D660E0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CE4F2-B1FE-4665-B99F-04C8EBAAC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51F0C4-D797-433C-B73A-9C3B4D1BAC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C3DABF-2DE9-4FD5-B4A8-5E200B987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D9E29-3541-490B-A77A-28C8A779906A}" type="datetime1">
              <a:rPr lang="en-US" smtClean="0"/>
              <a:t>10/22/2024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732E28-C4D1-4761-BD12-20FBE946D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0CF5A0-DC82-4F6C-8E49-2C9987C4F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81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47410-9CC3-4CD7-A18A-2A1FBD8F7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617FFE-99AB-4F61-A4A2-7D7A5832CF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7EFC75-BA25-436F-A339-F8970D50B9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4AE525-9C27-44A4-ADC4-FEBFF4503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B6057-4896-492E-A421-79CA1BC6A688}" type="datetime1">
              <a:rPr lang="en-US" smtClean="0"/>
              <a:t>10/22/2024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A2E2F3-7DBB-4D25-9537-D2D24B0DB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77A639-0697-4DE3-8BE3-94C24D6FD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237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F972D6-1319-4F4E-A35B-D719D3F5F86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85C812-25A0-4E40-A6AB-B4A290A63150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12" y="330213"/>
            <a:ext cx="1284576" cy="637759"/>
          </a:xfrm>
          <a:prstGeom prst="rect">
            <a:avLst/>
          </a:prstGeom>
        </p:spPr>
      </p:pic>
      <p:sp>
        <p:nvSpPr>
          <p:cNvPr id="9" name="Freeform 6">
            <a:extLst>
              <a:ext uri="{FF2B5EF4-FFF2-40B4-BE49-F238E27FC236}">
                <a16:creationId xmlns:a16="http://schemas.microsoft.com/office/drawing/2014/main" id="{B25836A6-A2F7-4171-AA21-6CC267FCC70F}"/>
              </a:ext>
            </a:extLst>
          </p:cNvPr>
          <p:cNvSpPr/>
          <p:nvPr userDrawn="1"/>
        </p:nvSpPr>
        <p:spPr>
          <a:xfrm>
            <a:off x="838200" y="6338919"/>
            <a:ext cx="2743200" cy="382556"/>
          </a:xfrm>
          <a:custGeom>
            <a:avLst/>
            <a:gdLst/>
            <a:ahLst/>
            <a:cxnLst/>
            <a:rect l="l" t="t" r="r" b="b"/>
            <a:pathLst>
              <a:path w="1026026" h="189485">
                <a:moveTo>
                  <a:pt x="0" y="0"/>
                </a:moveTo>
                <a:lnTo>
                  <a:pt x="1026026" y="0"/>
                </a:lnTo>
                <a:lnTo>
                  <a:pt x="1026026" y="189485"/>
                </a:lnTo>
                <a:lnTo>
                  <a:pt x="0" y="189485"/>
                </a:lnTo>
                <a:close/>
              </a:path>
            </a:pathLst>
          </a:custGeom>
          <a:solidFill>
            <a:srgbClr val="1869A6"/>
          </a:solidFill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91E89A-F8E2-4201-95AC-F9DBA9C318FE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7" y="0"/>
            <a:ext cx="1489765" cy="1386637"/>
          </a:xfrm>
          <a:prstGeom prst="rect">
            <a:avLst/>
          </a:prstGeom>
        </p:spPr>
      </p:pic>
      <p:sp>
        <p:nvSpPr>
          <p:cNvPr id="11" name="Freeform 6">
            <a:extLst>
              <a:ext uri="{FF2B5EF4-FFF2-40B4-BE49-F238E27FC236}">
                <a16:creationId xmlns:a16="http://schemas.microsoft.com/office/drawing/2014/main" id="{BE728FAA-6989-49E4-827F-768285FCB943}"/>
              </a:ext>
            </a:extLst>
          </p:cNvPr>
          <p:cNvSpPr/>
          <p:nvPr userDrawn="1"/>
        </p:nvSpPr>
        <p:spPr>
          <a:xfrm>
            <a:off x="10974189" y="6344015"/>
            <a:ext cx="466090" cy="431923"/>
          </a:xfrm>
          <a:custGeom>
            <a:avLst/>
            <a:gdLst/>
            <a:ahLst/>
            <a:cxnLst/>
            <a:rect l="l" t="t" r="r" b="b"/>
            <a:pathLst>
              <a:path w="1026026" h="189485">
                <a:moveTo>
                  <a:pt x="0" y="0"/>
                </a:moveTo>
                <a:lnTo>
                  <a:pt x="1026026" y="0"/>
                </a:lnTo>
                <a:lnTo>
                  <a:pt x="1026026" y="189485"/>
                </a:lnTo>
                <a:lnTo>
                  <a:pt x="0" y="189485"/>
                </a:lnTo>
                <a:close/>
              </a:path>
            </a:pathLst>
          </a:custGeom>
          <a:solidFill>
            <a:srgbClr val="1869A6"/>
          </a:solidFill>
        </p:spPr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BAA08C-8FDB-46C4-8ADC-9425CB5F2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C7012-56A5-4A5F-AE60-B293BCF52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F9DDF-39F3-4F98-9232-F9B55E8C47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02979B47-FAC9-4AEE-B74B-3F584ED26D59}" type="datetime1">
              <a:rPr lang="en-US" smtClean="0"/>
              <a:pPr/>
              <a:t>10/22/2024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82B0E-0FEF-49F7-B246-1C5E6D54C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@MCIT-2024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E8069-45EF-4F1D-8025-75594D26D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24C92-1265-4741-8F9F-404A15D938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35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customXml" Target="../ink/ink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customXml" Target="../ink/ink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customXml" Target="../ink/ink7.xml"/><Relationship Id="rId18" Type="http://schemas.openxmlformats.org/officeDocument/2006/relationships/image" Target="../media/image22.png"/><Relationship Id="rId3" Type="http://schemas.openxmlformats.org/officeDocument/2006/relationships/customXml" Target="../ink/ink3.xml"/><Relationship Id="rId21" Type="http://schemas.openxmlformats.org/officeDocument/2006/relationships/image" Target="../media/image24.png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17" Type="http://schemas.openxmlformats.org/officeDocument/2006/relationships/customXml" Target="../ink/ink9.xml"/><Relationship Id="rId25" Type="http://schemas.openxmlformats.org/officeDocument/2006/relationships/image" Target="../media/image26.png"/><Relationship Id="rId2" Type="http://schemas.openxmlformats.org/officeDocument/2006/relationships/image" Target="../media/image13.png"/><Relationship Id="rId16" Type="http://schemas.openxmlformats.org/officeDocument/2006/relationships/image" Target="../media/image21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4.xml"/><Relationship Id="rId11" Type="http://schemas.openxmlformats.org/officeDocument/2006/relationships/customXml" Target="../ink/ink6.xml"/><Relationship Id="rId24" Type="http://schemas.openxmlformats.org/officeDocument/2006/relationships/customXml" Target="../ink/ink12.xml"/><Relationship Id="rId5" Type="http://schemas.openxmlformats.org/officeDocument/2006/relationships/image" Target="../media/image15.png"/><Relationship Id="rId15" Type="http://schemas.openxmlformats.org/officeDocument/2006/relationships/customXml" Target="../ink/ink8.xml"/><Relationship Id="rId23" Type="http://schemas.openxmlformats.org/officeDocument/2006/relationships/image" Target="../media/image25.png"/><Relationship Id="rId10" Type="http://schemas.openxmlformats.org/officeDocument/2006/relationships/image" Target="../media/image18.png"/><Relationship Id="rId19" Type="http://schemas.openxmlformats.org/officeDocument/2006/relationships/customXml" Target="../ink/ink10.xml"/><Relationship Id="rId4" Type="http://schemas.openxmlformats.org/officeDocument/2006/relationships/image" Target="../media/image14.png"/><Relationship Id="rId9" Type="http://schemas.openxmlformats.org/officeDocument/2006/relationships/image" Target="../media/image17.png"/><Relationship Id="rId14" Type="http://schemas.openxmlformats.org/officeDocument/2006/relationships/image" Target="../media/image20.png"/><Relationship Id="rId22" Type="http://schemas.openxmlformats.org/officeDocument/2006/relationships/customXml" Target="../ink/ink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png"/><Relationship Id="rId3" Type="http://schemas.openxmlformats.org/officeDocument/2006/relationships/customXml" Target="../ink/ink13.xml"/><Relationship Id="rId7" Type="http://schemas.openxmlformats.org/officeDocument/2006/relationships/image" Target="../media/image30.png"/><Relationship Id="rId12" Type="http://schemas.openxmlformats.org/officeDocument/2006/relationships/image" Target="../media/image33.png"/><Relationship Id="rId17" Type="http://schemas.openxmlformats.org/officeDocument/2006/relationships/image" Target="../media/image36.png"/><Relationship Id="rId2" Type="http://schemas.openxmlformats.org/officeDocument/2006/relationships/image" Target="../media/image27.png"/><Relationship Id="rId16" Type="http://schemas.openxmlformats.org/officeDocument/2006/relationships/customXml" Target="../ink/ink18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4.xml"/><Relationship Id="rId11" Type="http://schemas.openxmlformats.org/officeDocument/2006/relationships/customXml" Target="../ink/ink16.xml"/><Relationship Id="rId5" Type="http://schemas.openxmlformats.org/officeDocument/2006/relationships/image" Target="../media/image29.png"/><Relationship Id="rId15" Type="http://schemas.openxmlformats.org/officeDocument/2006/relationships/image" Target="../media/image35.png"/><Relationship Id="rId10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customXml" Target="../ink/ink15.xml"/><Relationship Id="rId14" Type="http://schemas.openxmlformats.org/officeDocument/2006/relationships/customXml" Target="../ink/ink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80F59-438B-BD5F-0B2A-5FE34C783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B05D1392-F96D-4938-2C41-02EC0ABBE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9" r="3949"/>
          <a:stretch/>
        </p:blipFill>
        <p:spPr bwMode="auto">
          <a:xfrm>
            <a:off x="0" y="87086"/>
            <a:ext cx="7534640" cy="6857984"/>
          </a:xfrm>
          <a:custGeom>
            <a:avLst/>
            <a:gdLst/>
            <a:ahLst/>
            <a:cxnLst/>
            <a:rect l="l" t="t" r="r" b="b"/>
            <a:pathLst>
              <a:path w="7534640" h="6857984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447233" y="4124161"/>
                  <a:pt x="4350312" y="4197688"/>
                  <a:pt x="4483996" y="4348083"/>
                </a:cubicBezTo>
                <a:cubicBezTo>
                  <a:pt x="4644419" y="4344742"/>
                  <a:pt x="4627708" y="4598742"/>
                  <a:pt x="4788129" y="4561979"/>
                </a:cubicBezTo>
                <a:cubicBezTo>
                  <a:pt x="4754709" y="4678954"/>
                  <a:pt x="4641076" y="4618795"/>
                  <a:pt x="4600971" y="4705690"/>
                </a:cubicBezTo>
                <a:cubicBezTo>
                  <a:pt x="4684524" y="4779217"/>
                  <a:pt x="4844945" y="4725744"/>
                  <a:pt x="4871683" y="4879480"/>
                </a:cubicBezTo>
                <a:cubicBezTo>
                  <a:pt x="4838262" y="5039902"/>
                  <a:pt x="4945210" y="5019849"/>
                  <a:pt x="5032105" y="5029876"/>
                </a:cubicBezTo>
                <a:cubicBezTo>
                  <a:pt x="5239317" y="5049930"/>
                  <a:pt x="5439843" y="5063297"/>
                  <a:pt x="5643713" y="5096719"/>
                </a:cubicBezTo>
                <a:cubicBezTo>
                  <a:pt x="5693844" y="5106745"/>
                  <a:pt x="5810819" y="5083350"/>
                  <a:pt x="5800794" y="5186956"/>
                </a:cubicBezTo>
                <a:cubicBezTo>
                  <a:pt x="5790767" y="5270508"/>
                  <a:pt x="5700529" y="5240431"/>
                  <a:pt x="5643713" y="5243772"/>
                </a:cubicBezTo>
                <a:cubicBezTo>
                  <a:pt x="5329553" y="5283879"/>
                  <a:pt x="5012052" y="5220378"/>
                  <a:pt x="4701235" y="5223719"/>
                </a:cubicBezTo>
                <a:cubicBezTo>
                  <a:pt x="4664472" y="5223719"/>
                  <a:pt x="4657787" y="5334009"/>
                  <a:pt x="4577576" y="5297246"/>
                </a:cubicBezTo>
                <a:cubicBezTo>
                  <a:pt x="4788129" y="5397510"/>
                  <a:pt x="5767372" y="5424248"/>
                  <a:pt x="6094900" y="5477721"/>
                </a:cubicBezTo>
                <a:cubicBezTo>
                  <a:pt x="5754004" y="5858724"/>
                  <a:pt x="5429817" y="5628117"/>
                  <a:pt x="5159105" y="5842012"/>
                </a:cubicBezTo>
                <a:cubicBezTo>
                  <a:pt x="5159105" y="5842012"/>
                  <a:pt x="5212580" y="5842012"/>
                  <a:pt x="5443187" y="5912197"/>
                </a:cubicBezTo>
                <a:cubicBezTo>
                  <a:pt x="5627002" y="5969012"/>
                  <a:pt x="5536765" y="6049223"/>
                  <a:pt x="6001321" y="6202962"/>
                </a:cubicBezTo>
                <a:cubicBezTo>
                  <a:pt x="5824188" y="6253093"/>
                  <a:pt x="5593581" y="6156172"/>
                  <a:pt x="5506685" y="6416857"/>
                </a:cubicBezTo>
                <a:cubicBezTo>
                  <a:pt x="5643713" y="6463648"/>
                  <a:pt x="5807477" y="6420200"/>
                  <a:pt x="5904398" y="6543858"/>
                </a:cubicBezTo>
                <a:cubicBezTo>
                  <a:pt x="5934478" y="6580622"/>
                  <a:pt x="5964557" y="6604017"/>
                  <a:pt x="6001321" y="6624068"/>
                </a:cubicBezTo>
                <a:cubicBezTo>
                  <a:pt x="5984612" y="6630754"/>
                  <a:pt x="5964557" y="6637437"/>
                  <a:pt x="5951188" y="6644121"/>
                </a:cubicBezTo>
                <a:cubicBezTo>
                  <a:pt x="5977925" y="6667518"/>
                  <a:pt x="6663060" y="6794517"/>
                  <a:pt x="6836850" y="6797860"/>
                </a:cubicBezTo>
                <a:cubicBezTo>
                  <a:pt x="6761652" y="6822926"/>
                  <a:pt x="6636845" y="6844075"/>
                  <a:pt x="6553814" y="6856412"/>
                </a:cubicBezTo>
                <a:lnTo>
                  <a:pt x="6542822" y="6857984"/>
                </a:lnTo>
                <a:lnTo>
                  <a:pt x="0" y="685798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0CDB1047-B747-4917-5B8B-192E6D47F997}"/>
              </a:ext>
            </a:extLst>
          </p:cNvPr>
          <p:cNvSpPr txBox="1"/>
          <p:nvPr/>
        </p:nvSpPr>
        <p:spPr>
          <a:xfrm>
            <a:off x="6343650" y="3962400"/>
            <a:ext cx="5505814" cy="16904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3429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spc="-33" dirty="0">
                <a:solidFill>
                  <a:srgbClr val="338F9D"/>
                </a:solidFill>
                <a:latin typeface="Trebuchet MS"/>
                <a:ea typeface="+mj-ea"/>
              </a:rPr>
              <a:t>Supply Chain Analysis</a:t>
            </a:r>
          </a:p>
        </p:txBody>
      </p:sp>
      <p:pic>
        <p:nvPicPr>
          <p:cNvPr id="17" name="object 17">
            <a:extLst>
              <a:ext uri="{FF2B5EF4-FFF2-40B4-BE49-F238E27FC236}">
                <a16:creationId xmlns:a16="http://schemas.microsoft.com/office/drawing/2014/main" id="{C4F53A43-0B89-0A09-A1F3-02FF7DDAEA4A}"/>
              </a:ext>
            </a:extLst>
          </p:cNvPr>
          <p:cNvPicPr/>
          <p:nvPr/>
        </p:nvPicPr>
        <p:blipFill>
          <a:blip r:embed="rId3" cstate="print"/>
          <a:srcRect t="4611" r="2" b="2"/>
          <a:stretch/>
        </p:blipFill>
        <p:spPr>
          <a:xfrm>
            <a:off x="7653541" y="6"/>
            <a:ext cx="4538463" cy="3877247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32DF9D5-359A-3BB6-A8C0-39B84269F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2" y="6356350"/>
            <a:ext cx="2743200" cy="365125"/>
          </a:xfrm>
        </p:spPr>
        <p:txBody>
          <a:bodyPr/>
          <a:lstStyle/>
          <a:p>
            <a:fld id="{5EE24C92-1265-4741-8F9F-404A15D938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56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Data Analysis Word Magnifying Glass Stock Vector - Illustration of ...">
            <a:extLst>
              <a:ext uri="{FF2B5EF4-FFF2-40B4-BE49-F238E27FC236}">
                <a16:creationId xmlns:a16="http://schemas.microsoft.com/office/drawing/2014/main" id="{6A7B65E3-74D6-4B44-2836-718762589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0433"/>
          <a:stretch/>
        </p:blipFill>
        <p:spPr bwMode="auto">
          <a:xfrm>
            <a:off x="402771" y="1709284"/>
            <a:ext cx="51816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9" name="Slide Number Placeholder 6">
            <a:extLst>
              <a:ext uri="{FF2B5EF4-FFF2-40B4-BE49-F238E27FC236}">
                <a16:creationId xmlns:a16="http://schemas.microsoft.com/office/drawing/2014/main" id="{E7D63BE8-66D8-8C48-49AA-2EDEB6474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6F15528-21DE-4FAA-801E-634DDDAF4B2B}" type="slidenum">
              <a:rPr lang="en-US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AAB0C3-CD1D-B042-4D40-CC45CE33A9C5}"/>
              </a:ext>
            </a:extLst>
          </p:cNvPr>
          <p:cNvSpPr txBox="1"/>
          <p:nvPr/>
        </p:nvSpPr>
        <p:spPr>
          <a:xfrm>
            <a:off x="5396384" y="242790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467">
              <a:spcBef>
                <a:spcPts val="67"/>
              </a:spcBef>
            </a:pPr>
            <a:r>
              <a:rPr lang="en-US" sz="4000" b="1" spc="113" dirty="0">
                <a:solidFill>
                  <a:srgbClr val="338F9D"/>
                </a:solidFill>
                <a:latin typeface="Trebuchet MS"/>
                <a:ea typeface="+mj-ea"/>
                <a:cs typeface="+mj-cs"/>
              </a:rPr>
              <a:t>What is our analysis?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6829" y="1634773"/>
            <a:ext cx="4245429" cy="1325563"/>
          </a:xfrm>
        </p:spPr>
        <p:txBody>
          <a:bodyPr vert="horz" lIns="0" tIns="8467" rIns="0" bIns="0" rtlCol="0" anchor="ctr">
            <a:normAutofit/>
          </a:bodyPr>
          <a:lstStyle/>
          <a:p>
            <a:pPr marL="8467">
              <a:spcBef>
                <a:spcPts val="67"/>
              </a:spcBef>
            </a:pPr>
            <a:r>
              <a:rPr lang="en-US" sz="4800" b="1" spc="113" dirty="0">
                <a:solidFill>
                  <a:srgbClr val="338F9D"/>
                </a:solidFill>
                <a:latin typeface="Trebuchet MS"/>
                <a:ea typeface="+mn-ea"/>
              </a:rPr>
              <a:t>DB – Diagram</a:t>
            </a:r>
          </a:p>
        </p:txBody>
      </p:sp>
      <p:pic>
        <p:nvPicPr>
          <p:cNvPr id="7" name="Picture 6" descr="A screenshot of a computer">
            <a:extLst>
              <a:ext uri="{FF2B5EF4-FFF2-40B4-BE49-F238E27FC236}">
                <a16:creationId xmlns:a16="http://schemas.microsoft.com/office/drawing/2014/main" id="{E7269163-D99B-FBD6-EDAC-9A1B49481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687" y="814034"/>
            <a:ext cx="7347856" cy="5542316"/>
          </a:xfrm>
          <a:prstGeom prst="rect">
            <a:avLst/>
          </a:prstGeom>
          <a:noFill/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AACB4BE1-5A97-61BC-10DF-D1E331093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E24C92-1265-4741-8F9F-404A15D9386E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6976" y="641939"/>
            <a:ext cx="8061471" cy="74721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en-US" sz="4800" b="1" spc="113" dirty="0">
                <a:solidFill>
                  <a:srgbClr val="338F9D"/>
                </a:solidFill>
                <a:latin typeface="Trebuchet MS"/>
                <a:ea typeface="+mn-ea"/>
              </a:rPr>
              <a:t> Database </a:t>
            </a:r>
            <a:r>
              <a:rPr sz="4800" b="1" spc="113" dirty="0">
                <a:solidFill>
                  <a:srgbClr val="338F9D"/>
                </a:solidFill>
                <a:latin typeface="Trebuchet MS"/>
                <a:ea typeface="+mn-ea"/>
              </a:rPr>
              <a:t>by SQL</a:t>
            </a:r>
          </a:p>
        </p:txBody>
      </p:sp>
      <p:sp>
        <p:nvSpPr>
          <p:cNvPr id="19" name="object 19"/>
          <p:cNvSpPr/>
          <p:nvPr/>
        </p:nvSpPr>
        <p:spPr>
          <a:xfrm>
            <a:off x="4098660" y="1479496"/>
            <a:ext cx="12700" cy="5010573"/>
          </a:xfrm>
          <a:custGeom>
            <a:avLst/>
            <a:gdLst/>
            <a:ahLst/>
            <a:cxnLst/>
            <a:rect l="l" t="t" r="r" b="b"/>
            <a:pathLst>
              <a:path w="19050" h="7515859">
                <a:moveTo>
                  <a:pt x="0" y="0"/>
                </a:moveTo>
                <a:lnTo>
                  <a:pt x="19025" y="7515256"/>
                </a:lnTo>
              </a:path>
            </a:pathLst>
          </a:custGeom>
          <a:ln w="9524">
            <a:solidFill>
              <a:srgbClr val="338F9D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10875" y="5358808"/>
            <a:ext cx="1681125" cy="1499191"/>
          </a:xfrm>
          <a:prstGeom prst="rect">
            <a:avLst/>
          </a:prstGeom>
        </p:spPr>
      </p:pic>
      <p:sp>
        <p:nvSpPr>
          <p:cNvPr id="24" name="object 19">
            <a:extLst>
              <a:ext uri="{FF2B5EF4-FFF2-40B4-BE49-F238E27FC236}">
                <a16:creationId xmlns:a16="http://schemas.microsoft.com/office/drawing/2014/main" id="{41EA0D55-C9E1-2C65-E769-766AD6826D9B}"/>
              </a:ext>
            </a:extLst>
          </p:cNvPr>
          <p:cNvSpPr/>
          <p:nvPr/>
        </p:nvSpPr>
        <p:spPr>
          <a:xfrm>
            <a:off x="8197968" y="1479496"/>
            <a:ext cx="12700" cy="5010573"/>
          </a:xfrm>
          <a:custGeom>
            <a:avLst/>
            <a:gdLst/>
            <a:ahLst/>
            <a:cxnLst/>
            <a:rect l="l" t="t" r="r" b="b"/>
            <a:pathLst>
              <a:path w="19050" h="7515859">
                <a:moveTo>
                  <a:pt x="0" y="0"/>
                </a:moveTo>
                <a:lnTo>
                  <a:pt x="19025" y="7515256"/>
                </a:lnTo>
              </a:path>
            </a:pathLst>
          </a:custGeom>
          <a:ln w="9524">
            <a:solidFill>
              <a:srgbClr val="338F9D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5D198D-8258-9DAB-796B-1864D3FDB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168656"/>
            <a:ext cx="3943410" cy="27625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C6F0A8-186D-F746-738A-68D2C2BA4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3769" y="2288395"/>
            <a:ext cx="3987691" cy="2762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225021-B202-E15F-3F09-3698D8EF6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0668" y="2161244"/>
            <a:ext cx="3882122" cy="301687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4EBDC-EA85-F0A5-A686-9EEEB3B2C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3A7A4E5-442C-BDD5-7603-EC7C1DC9F0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87883" y="409291"/>
            <a:ext cx="7380403" cy="74721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4800" b="1" spc="113" dirty="0">
                <a:solidFill>
                  <a:srgbClr val="338F9D"/>
                </a:solidFill>
                <a:latin typeface="Trebuchet MS"/>
                <a:ea typeface="+mn-ea"/>
              </a:rPr>
              <a:t>Data Analysis by SQL</a:t>
            </a: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1DAC047A-AFAC-C41C-7D62-B8E254E2B63D}"/>
              </a:ext>
            </a:extLst>
          </p:cNvPr>
          <p:cNvSpPr/>
          <p:nvPr/>
        </p:nvSpPr>
        <p:spPr>
          <a:xfrm>
            <a:off x="3957613" y="1438136"/>
            <a:ext cx="12700" cy="5010573"/>
          </a:xfrm>
          <a:custGeom>
            <a:avLst/>
            <a:gdLst/>
            <a:ahLst/>
            <a:cxnLst/>
            <a:rect l="l" t="t" r="r" b="b"/>
            <a:pathLst>
              <a:path w="19050" h="7515859">
                <a:moveTo>
                  <a:pt x="0" y="0"/>
                </a:moveTo>
                <a:lnTo>
                  <a:pt x="19025" y="7515256"/>
                </a:lnTo>
              </a:path>
            </a:pathLst>
          </a:custGeom>
          <a:ln w="9524">
            <a:solidFill>
              <a:srgbClr val="338F9D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20" name="object 20">
            <a:extLst>
              <a:ext uri="{FF2B5EF4-FFF2-40B4-BE49-F238E27FC236}">
                <a16:creationId xmlns:a16="http://schemas.microsoft.com/office/drawing/2014/main" id="{1EA870DD-4BC7-661A-5367-8EDFE18C3FC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10875" y="5358808"/>
            <a:ext cx="1681125" cy="1499191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B986ADE0-6D72-F023-A814-FAC408F95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72" y="1479496"/>
            <a:ext cx="3133771" cy="3915437"/>
          </a:xfrm>
          <a:prstGeom prst="rect">
            <a:avLst/>
          </a:prstGeom>
        </p:spPr>
      </p:pic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F20FD433-01B8-8F52-F963-A78FB9315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8343" y="1969354"/>
            <a:ext cx="3730171" cy="3576726"/>
          </a:xfrm>
          <a:prstGeom prst="rect">
            <a:avLst/>
          </a:prstGeom>
        </p:spPr>
      </p:pic>
      <p:pic>
        <p:nvPicPr>
          <p:cNvPr id="23" name="Picture 22" descr="A screenshot of a computer&#10;&#10;Description automatically generated">
            <a:extLst>
              <a:ext uri="{FF2B5EF4-FFF2-40B4-BE49-F238E27FC236}">
                <a16:creationId xmlns:a16="http://schemas.microsoft.com/office/drawing/2014/main" id="{1725711A-8726-5E79-203B-DD1A2157B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9737" y="1743810"/>
            <a:ext cx="3467100" cy="3651123"/>
          </a:xfrm>
          <a:prstGeom prst="rect">
            <a:avLst/>
          </a:prstGeom>
        </p:spPr>
      </p:pic>
      <p:sp>
        <p:nvSpPr>
          <p:cNvPr id="24" name="object 19">
            <a:extLst>
              <a:ext uri="{FF2B5EF4-FFF2-40B4-BE49-F238E27FC236}">
                <a16:creationId xmlns:a16="http://schemas.microsoft.com/office/drawing/2014/main" id="{8D04D533-A64C-0877-57BA-E810930651B7}"/>
              </a:ext>
            </a:extLst>
          </p:cNvPr>
          <p:cNvSpPr/>
          <p:nvPr/>
        </p:nvSpPr>
        <p:spPr>
          <a:xfrm>
            <a:off x="8459767" y="1479496"/>
            <a:ext cx="12700" cy="5010573"/>
          </a:xfrm>
          <a:custGeom>
            <a:avLst/>
            <a:gdLst/>
            <a:ahLst/>
            <a:cxnLst/>
            <a:rect l="l" t="t" r="r" b="b"/>
            <a:pathLst>
              <a:path w="19050" h="7515859">
                <a:moveTo>
                  <a:pt x="0" y="0"/>
                </a:moveTo>
                <a:lnTo>
                  <a:pt x="19025" y="7515256"/>
                </a:lnTo>
              </a:path>
            </a:pathLst>
          </a:custGeom>
          <a:ln w="9524">
            <a:solidFill>
              <a:srgbClr val="338F9D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124352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AC8DF-8E59-348C-B8E0-DBBD70813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C5C8645-D006-1B63-A1AC-E33BB7F55A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87883" y="409291"/>
            <a:ext cx="7380403" cy="74721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4800" b="1" spc="113" dirty="0">
                <a:solidFill>
                  <a:srgbClr val="338F9D"/>
                </a:solidFill>
                <a:latin typeface="Trebuchet MS"/>
                <a:ea typeface="+mn-ea"/>
              </a:rPr>
              <a:t>Data Analysis by SQL</a:t>
            </a: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8760FF8F-6666-ABF8-D048-7192780B8A04}"/>
              </a:ext>
            </a:extLst>
          </p:cNvPr>
          <p:cNvSpPr/>
          <p:nvPr/>
        </p:nvSpPr>
        <p:spPr>
          <a:xfrm>
            <a:off x="4012042" y="1438136"/>
            <a:ext cx="12700" cy="5010573"/>
          </a:xfrm>
          <a:custGeom>
            <a:avLst/>
            <a:gdLst/>
            <a:ahLst/>
            <a:cxnLst/>
            <a:rect l="l" t="t" r="r" b="b"/>
            <a:pathLst>
              <a:path w="19050" h="7515859">
                <a:moveTo>
                  <a:pt x="0" y="0"/>
                </a:moveTo>
                <a:lnTo>
                  <a:pt x="19025" y="7515256"/>
                </a:lnTo>
              </a:path>
            </a:pathLst>
          </a:custGeom>
          <a:ln w="9524">
            <a:solidFill>
              <a:srgbClr val="338F9D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20" name="object 20">
            <a:extLst>
              <a:ext uri="{FF2B5EF4-FFF2-40B4-BE49-F238E27FC236}">
                <a16:creationId xmlns:a16="http://schemas.microsoft.com/office/drawing/2014/main" id="{686CFF3B-9D40-42C0-8C48-CC7F256C7E4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10875" y="5358808"/>
            <a:ext cx="1681125" cy="14991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49C4EB-D360-BB61-E9CE-684B5FEA6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89" y="1338130"/>
            <a:ext cx="3248478" cy="1895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DEE616-3C76-A96E-133B-95F4FEA88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39" y="3415496"/>
            <a:ext cx="3515216" cy="2400635"/>
          </a:xfrm>
          <a:prstGeom prst="rect">
            <a:avLst/>
          </a:prstGeom>
        </p:spPr>
      </p:pic>
      <p:sp>
        <p:nvSpPr>
          <p:cNvPr id="9" name="object 19">
            <a:extLst>
              <a:ext uri="{FF2B5EF4-FFF2-40B4-BE49-F238E27FC236}">
                <a16:creationId xmlns:a16="http://schemas.microsoft.com/office/drawing/2014/main" id="{6EB75BAE-ED2C-188E-832C-FF187D1C85D6}"/>
              </a:ext>
            </a:extLst>
          </p:cNvPr>
          <p:cNvSpPr/>
          <p:nvPr/>
        </p:nvSpPr>
        <p:spPr>
          <a:xfrm flipH="1">
            <a:off x="8532589" y="1709057"/>
            <a:ext cx="45719" cy="4739652"/>
          </a:xfrm>
          <a:custGeom>
            <a:avLst/>
            <a:gdLst/>
            <a:ahLst/>
            <a:cxnLst/>
            <a:rect l="l" t="t" r="r" b="b"/>
            <a:pathLst>
              <a:path w="19050" h="7515859">
                <a:moveTo>
                  <a:pt x="0" y="0"/>
                </a:moveTo>
                <a:lnTo>
                  <a:pt x="19025" y="7515256"/>
                </a:lnTo>
              </a:path>
            </a:pathLst>
          </a:custGeom>
          <a:ln w="9524">
            <a:solidFill>
              <a:srgbClr val="338F9D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62585A-1EE0-5006-3931-F7CC3DD76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8204" y="2043079"/>
            <a:ext cx="3067478" cy="2381582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24D18315-ADF7-0BFA-A1A4-7F59C842B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2042" y="1878361"/>
            <a:ext cx="4448520" cy="413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28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D2694-C981-A2B2-5BCE-A80D564F3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B2417-B50A-12D9-49FE-FEAE41BBD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15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EE40EE-BED9-5C09-8DC8-F952837548BB}"/>
              </a:ext>
            </a:extLst>
          </p:cNvPr>
          <p:cNvSpPr txBox="1"/>
          <p:nvPr/>
        </p:nvSpPr>
        <p:spPr>
          <a:xfrm>
            <a:off x="664029" y="986784"/>
            <a:ext cx="100366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0D1AE14-D1F6-A897-FC00-3AB458DFF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77" y="4619021"/>
            <a:ext cx="6258123" cy="1569167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5063802-E369-D03A-2690-282C7C9E7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77" y="1324979"/>
            <a:ext cx="6602293" cy="2884760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A44FDC8-D06C-E1B0-0E5B-8FC29729F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3263" y="1343402"/>
            <a:ext cx="4230537" cy="2056751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070F3AE-5973-206C-4E14-A5381CB91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7663" y="3457848"/>
            <a:ext cx="5565460" cy="3537063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9AA3E2C9-8783-BD9B-045D-3B13F6634EB6}"/>
              </a:ext>
            </a:extLst>
          </p:cNvPr>
          <p:cNvSpPr txBox="1">
            <a:spLocks/>
          </p:cNvSpPr>
          <p:nvPr/>
        </p:nvSpPr>
        <p:spPr>
          <a:xfrm>
            <a:off x="2108912" y="239571"/>
            <a:ext cx="7380403" cy="74721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en-US" sz="4800" b="1" spc="113">
                <a:solidFill>
                  <a:srgbClr val="338F9D"/>
                </a:solidFill>
                <a:latin typeface="Trebuchet MS"/>
                <a:ea typeface="+mn-ea"/>
              </a:rPr>
              <a:t>Data Analysis by SQL</a:t>
            </a:r>
            <a:endParaRPr lang="en-US" sz="4800" b="1" spc="113" dirty="0">
              <a:solidFill>
                <a:srgbClr val="338F9D"/>
              </a:solidFill>
              <a:latin typeface="Trebuchet MS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74508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6167" y="1435401"/>
            <a:ext cx="3987799" cy="39877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448716" y="1296075"/>
            <a:ext cx="3711363" cy="1491434"/>
          </a:xfrm>
          <a:prstGeom prst="rect">
            <a:avLst/>
          </a:prstGeom>
        </p:spPr>
        <p:txBody>
          <a:bodyPr vert="horz" wrap="square" lIns="0" tIns="257810" rIns="0" bIns="0" rtlCol="0">
            <a:spAutoFit/>
          </a:bodyPr>
          <a:lstStyle/>
          <a:p>
            <a:pPr marL="8467">
              <a:spcBef>
                <a:spcPts val="1967"/>
              </a:spcBef>
            </a:pPr>
            <a:r>
              <a:rPr sz="8000" b="1" spc="113" dirty="0">
                <a:solidFill>
                  <a:srgbClr val="338F9D"/>
                </a:solidFill>
                <a:latin typeface="Trebuchet MS"/>
                <a:cs typeface="Trebuchet MS"/>
              </a:rPr>
              <a:t>Insights</a:t>
            </a:r>
            <a:endParaRPr sz="80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7A158-5E49-2A47-876D-5BAD7F6C8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5E11E70-A531-1718-D8FB-95BC2DABF869}"/>
              </a:ext>
            </a:extLst>
          </p:cNvPr>
          <p:cNvSpPr/>
          <p:nvPr/>
        </p:nvSpPr>
        <p:spPr>
          <a:xfrm>
            <a:off x="0" y="5346392"/>
            <a:ext cx="1551940" cy="1511723"/>
          </a:xfrm>
          <a:custGeom>
            <a:avLst/>
            <a:gdLst/>
            <a:ahLst/>
            <a:cxnLst/>
            <a:rect l="l" t="t" r="r" b="b"/>
            <a:pathLst>
              <a:path w="2327910" h="2267584">
                <a:moveTo>
                  <a:pt x="2327545" y="2267412"/>
                </a:moveTo>
                <a:lnTo>
                  <a:pt x="0" y="2267412"/>
                </a:lnTo>
                <a:lnTo>
                  <a:pt x="0" y="1317"/>
                </a:lnTo>
                <a:lnTo>
                  <a:pt x="38247" y="55"/>
                </a:lnTo>
                <a:lnTo>
                  <a:pt x="83605" y="0"/>
                </a:lnTo>
                <a:lnTo>
                  <a:pt x="129037" y="1395"/>
                </a:lnTo>
                <a:lnTo>
                  <a:pt x="174473" y="4255"/>
                </a:lnTo>
                <a:lnTo>
                  <a:pt x="219842" y="8591"/>
                </a:lnTo>
                <a:lnTo>
                  <a:pt x="265075" y="14418"/>
                </a:lnTo>
                <a:lnTo>
                  <a:pt x="310101" y="21748"/>
                </a:lnTo>
                <a:lnTo>
                  <a:pt x="354850" y="30595"/>
                </a:lnTo>
                <a:lnTo>
                  <a:pt x="399252" y="40971"/>
                </a:lnTo>
                <a:lnTo>
                  <a:pt x="443238" y="52890"/>
                </a:lnTo>
                <a:lnTo>
                  <a:pt x="486736" y="66365"/>
                </a:lnTo>
                <a:lnTo>
                  <a:pt x="529677" y="81409"/>
                </a:lnTo>
                <a:lnTo>
                  <a:pt x="571991" y="98036"/>
                </a:lnTo>
                <a:lnTo>
                  <a:pt x="613607" y="116258"/>
                </a:lnTo>
                <a:lnTo>
                  <a:pt x="654456" y="136088"/>
                </a:lnTo>
                <a:lnTo>
                  <a:pt x="694467" y="157540"/>
                </a:lnTo>
                <a:lnTo>
                  <a:pt x="733571" y="180627"/>
                </a:lnTo>
                <a:lnTo>
                  <a:pt x="771696" y="205362"/>
                </a:lnTo>
                <a:lnTo>
                  <a:pt x="808774" y="231758"/>
                </a:lnTo>
                <a:lnTo>
                  <a:pt x="844734" y="259829"/>
                </a:lnTo>
                <a:lnTo>
                  <a:pt x="879506" y="289587"/>
                </a:lnTo>
                <a:lnTo>
                  <a:pt x="913019" y="321045"/>
                </a:lnTo>
                <a:lnTo>
                  <a:pt x="945204" y="354217"/>
                </a:lnTo>
                <a:lnTo>
                  <a:pt x="975990" y="389116"/>
                </a:lnTo>
                <a:lnTo>
                  <a:pt x="1005308" y="425755"/>
                </a:lnTo>
                <a:lnTo>
                  <a:pt x="1033088" y="464148"/>
                </a:lnTo>
                <a:lnTo>
                  <a:pt x="1059258" y="504306"/>
                </a:lnTo>
                <a:lnTo>
                  <a:pt x="1084747" y="547973"/>
                </a:lnTo>
                <a:lnTo>
                  <a:pt x="1108318" y="592647"/>
                </a:lnTo>
                <a:lnTo>
                  <a:pt x="1130405" y="638094"/>
                </a:lnTo>
                <a:lnTo>
                  <a:pt x="1151441" y="684077"/>
                </a:lnTo>
                <a:lnTo>
                  <a:pt x="1171858" y="730361"/>
                </a:lnTo>
                <a:lnTo>
                  <a:pt x="1192091" y="776708"/>
                </a:lnTo>
                <a:lnTo>
                  <a:pt x="1212572" y="822884"/>
                </a:lnTo>
                <a:lnTo>
                  <a:pt x="1233735" y="868651"/>
                </a:lnTo>
                <a:lnTo>
                  <a:pt x="1256012" y="913775"/>
                </a:lnTo>
                <a:lnTo>
                  <a:pt x="1279838" y="958018"/>
                </a:lnTo>
                <a:lnTo>
                  <a:pt x="1305646" y="1001145"/>
                </a:lnTo>
                <a:lnTo>
                  <a:pt x="1333868" y="1042920"/>
                </a:lnTo>
                <a:lnTo>
                  <a:pt x="1364938" y="1083107"/>
                </a:lnTo>
                <a:lnTo>
                  <a:pt x="1399289" y="1121470"/>
                </a:lnTo>
                <a:lnTo>
                  <a:pt x="1430952" y="1153496"/>
                </a:lnTo>
                <a:lnTo>
                  <a:pt x="1463539" y="1185152"/>
                </a:lnTo>
                <a:lnTo>
                  <a:pt x="1496941" y="1216508"/>
                </a:lnTo>
                <a:lnTo>
                  <a:pt x="1531051" y="1247638"/>
                </a:lnTo>
                <a:lnTo>
                  <a:pt x="1565762" y="1278611"/>
                </a:lnTo>
                <a:lnTo>
                  <a:pt x="1636556" y="1340375"/>
                </a:lnTo>
                <a:lnTo>
                  <a:pt x="1744562" y="1433633"/>
                </a:lnTo>
                <a:lnTo>
                  <a:pt x="1780618" y="1465167"/>
                </a:lnTo>
                <a:lnTo>
                  <a:pt x="1816522" y="1497046"/>
                </a:lnTo>
                <a:lnTo>
                  <a:pt x="1852165" y="1529339"/>
                </a:lnTo>
                <a:lnTo>
                  <a:pt x="1887442" y="1562118"/>
                </a:lnTo>
                <a:lnTo>
                  <a:pt x="1922243" y="1595454"/>
                </a:lnTo>
                <a:lnTo>
                  <a:pt x="1956462" y="1629420"/>
                </a:lnTo>
                <a:lnTo>
                  <a:pt x="1989990" y="1664085"/>
                </a:lnTo>
                <a:lnTo>
                  <a:pt x="2022721" y="1699522"/>
                </a:lnTo>
                <a:lnTo>
                  <a:pt x="2054547" y="1735802"/>
                </a:lnTo>
                <a:lnTo>
                  <a:pt x="2085360" y="1772996"/>
                </a:lnTo>
                <a:lnTo>
                  <a:pt x="2115052" y="1811176"/>
                </a:lnTo>
                <a:lnTo>
                  <a:pt x="2143516" y="1850413"/>
                </a:lnTo>
                <a:lnTo>
                  <a:pt x="2170645" y="1890778"/>
                </a:lnTo>
                <a:lnTo>
                  <a:pt x="2196331" y="1932343"/>
                </a:lnTo>
                <a:lnTo>
                  <a:pt x="2220466" y="1975179"/>
                </a:lnTo>
                <a:lnTo>
                  <a:pt x="2242943" y="2019357"/>
                </a:lnTo>
                <a:lnTo>
                  <a:pt x="2263654" y="2064950"/>
                </a:lnTo>
                <a:lnTo>
                  <a:pt x="2282492" y="2112027"/>
                </a:lnTo>
                <a:lnTo>
                  <a:pt x="2299349" y="2160661"/>
                </a:lnTo>
                <a:lnTo>
                  <a:pt x="2314117" y="2210923"/>
                </a:lnTo>
                <a:lnTo>
                  <a:pt x="2326690" y="2262884"/>
                </a:lnTo>
                <a:lnTo>
                  <a:pt x="2327545" y="2267412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E96CFA2-A8AC-055B-5A2C-623231D69B27}"/>
              </a:ext>
            </a:extLst>
          </p:cNvPr>
          <p:cNvSpPr/>
          <p:nvPr/>
        </p:nvSpPr>
        <p:spPr>
          <a:xfrm>
            <a:off x="0" y="0"/>
            <a:ext cx="1543473" cy="1027430"/>
          </a:xfrm>
          <a:custGeom>
            <a:avLst/>
            <a:gdLst/>
            <a:ahLst/>
            <a:cxnLst/>
            <a:rect l="l" t="t" r="r" b="b"/>
            <a:pathLst>
              <a:path w="2315210" h="1541145">
                <a:moveTo>
                  <a:pt x="0" y="1541132"/>
                </a:moveTo>
                <a:lnTo>
                  <a:pt x="0" y="0"/>
                </a:lnTo>
                <a:lnTo>
                  <a:pt x="2315216" y="0"/>
                </a:lnTo>
                <a:lnTo>
                  <a:pt x="2313400" y="47699"/>
                </a:lnTo>
                <a:lnTo>
                  <a:pt x="2310217" y="92263"/>
                </a:lnTo>
                <a:lnTo>
                  <a:pt x="2305641" y="136476"/>
                </a:lnTo>
                <a:lnTo>
                  <a:pt x="2299672" y="180295"/>
                </a:lnTo>
                <a:lnTo>
                  <a:pt x="2292307" y="223675"/>
                </a:lnTo>
                <a:lnTo>
                  <a:pt x="2283546" y="266574"/>
                </a:lnTo>
                <a:lnTo>
                  <a:pt x="2273389" y="308948"/>
                </a:lnTo>
                <a:lnTo>
                  <a:pt x="2261833" y="350754"/>
                </a:lnTo>
                <a:lnTo>
                  <a:pt x="2248879" y="391948"/>
                </a:lnTo>
                <a:lnTo>
                  <a:pt x="2234524" y="432487"/>
                </a:lnTo>
                <a:lnTo>
                  <a:pt x="2218769" y="472327"/>
                </a:lnTo>
                <a:lnTo>
                  <a:pt x="2201612" y="511426"/>
                </a:lnTo>
                <a:lnTo>
                  <a:pt x="2183051" y="549739"/>
                </a:lnTo>
                <a:lnTo>
                  <a:pt x="2163087" y="587223"/>
                </a:lnTo>
                <a:lnTo>
                  <a:pt x="2141718" y="623835"/>
                </a:lnTo>
                <a:lnTo>
                  <a:pt x="2118943" y="659532"/>
                </a:lnTo>
                <a:lnTo>
                  <a:pt x="2094760" y="694269"/>
                </a:lnTo>
                <a:lnTo>
                  <a:pt x="2069170" y="728004"/>
                </a:lnTo>
                <a:lnTo>
                  <a:pt x="2042172" y="760694"/>
                </a:lnTo>
                <a:lnTo>
                  <a:pt x="2013763" y="792294"/>
                </a:lnTo>
                <a:lnTo>
                  <a:pt x="1983943" y="822761"/>
                </a:lnTo>
                <a:lnTo>
                  <a:pt x="1952711" y="852052"/>
                </a:lnTo>
                <a:lnTo>
                  <a:pt x="1899130" y="899188"/>
                </a:lnTo>
                <a:lnTo>
                  <a:pt x="1847792" y="942371"/>
                </a:lnTo>
                <a:lnTo>
                  <a:pt x="1798471" y="981804"/>
                </a:lnTo>
                <a:lnTo>
                  <a:pt x="1750938" y="1017691"/>
                </a:lnTo>
                <a:lnTo>
                  <a:pt x="1704967" y="1050238"/>
                </a:lnTo>
                <a:lnTo>
                  <a:pt x="1660329" y="1079646"/>
                </a:lnTo>
                <a:lnTo>
                  <a:pt x="1616799" y="1106122"/>
                </a:lnTo>
                <a:lnTo>
                  <a:pt x="1574148" y="1129869"/>
                </a:lnTo>
                <a:lnTo>
                  <a:pt x="1532148" y="1151091"/>
                </a:lnTo>
                <a:lnTo>
                  <a:pt x="1490574" y="1169992"/>
                </a:lnTo>
                <a:lnTo>
                  <a:pt x="1449197" y="1186776"/>
                </a:lnTo>
                <a:lnTo>
                  <a:pt x="1407790" y="1201648"/>
                </a:lnTo>
                <a:lnTo>
                  <a:pt x="1366125" y="1214811"/>
                </a:lnTo>
                <a:lnTo>
                  <a:pt x="1323976" y="1226470"/>
                </a:lnTo>
                <a:lnTo>
                  <a:pt x="1281114" y="1236828"/>
                </a:lnTo>
                <a:lnTo>
                  <a:pt x="1237314" y="1246090"/>
                </a:lnTo>
                <a:lnTo>
                  <a:pt x="1192346" y="1254460"/>
                </a:lnTo>
                <a:lnTo>
                  <a:pt x="1145984" y="1262142"/>
                </a:lnTo>
                <a:lnTo>
                  <a:pt x="1098001" y="1269340"/>
                </a:lnTo>
                <a:lnTo>
                  <a:pt x="769239" y="1313037"/>
                </a:lnTo>
                <a:lnTo>
                  <a:pt x="658596" y="1329367"/>
                </a:lnTo>
                <a:lnTo>
                  <a:pt x="599664" y="1338764"/>
                </a:lnTo>
                <a:lnTo>
                  <a:pt x="538923" y="1349827"/>
                </a:lnTo>
                <a:lnTo>
                  <a:pt x="480356" y="1362602"/>
                </a:lnTo>
                <a:lnTo>
                  <a:pt x="423847" y="1376917"/>
                </a:lnTo>
                <a:lnTo>
                  <a:pt x="369282" y="1392597"/>
                </a:lnTo>
                <a:lnTo>
                  <a:pt x="316546" y="1409469"/>
                </a:lnTo>
                <a:lnTo>
                  <a:pt x="265523" y="1427359"/>
                </a:lnTo>
                <a:lnTo>
                  <a:pt x="216099" y="1446094"/>
                </a:lnTo>
                <a:lnTo>
                  <a:pt x="168158" y="1465500"/>
                </a:lnTo>
                <a:lnTo>
                  <a:pt x="121585" y="1485402"/>
                </a:lnTo>
                <a:lnTo>
                  <a:pt x="76266" y="1505627"/>
                </a:lnTo>
                <a:lnTo>
                  <a:pt x="32085" y="1526002"/>
                </a:lnTo>
                <a:lnTo>
                  <a:pt x="0" y="1541132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633080E-334A-2153-0403-94B84C880AD8}"/>
              </a:ext>
            </a:extLst>
          </p:cNvPr>
          <p:cNvSpPr/>
          <p:nvPr/>
        </p:nvSpPr>
        <p:spPr>
          <a:xfrm>
            <a:off x="9354449" y="0"/>
            <a:ext cx="2837603" cy="2549313"/>
          </a:xfrm>
          <a:custGeom>
            <a:avLst/>
            <a:gdLst/>
            <a:ahLst/>
            <a:cxnLst/>
            <a:rect l="l" t="t" r="r" b="b"/>
            <a:pathLst>
              <a:path w="4256405" h="3823970">
                <a:moveTo>
                  <a:pt x="3658506" y="3823709"/>
                </a:moveTo>
                <a:lnTo>
                  <a:pt x="3615775" y="3823309"/>
                </a:lnTo>
                <a:lnTo>
                  <a:pt x="3573120" y="3821810"/>
                </a:lnTo>
                <a:lnTo>
                  <a:pt x="3530558" y="3819202"/>
                </a:lnTo>
                <a:lnTo>
                  <a:pt x="3488104" y="3815475"/>
                </a:lnTo>
                <a:lnTo>
                  <a:pt x="3445775" y="3810620"/>
                </a:lnTo>
                <a:lnTo>
                  <a:pt x="3403590" y="3804628"/>
                </a:lnTo>
                <a:lnTo>
                  <a:pt x="3361563" y="3797490"/>
                </a:lnTo>
                <a:lnTo>
                  <a:pt x="3319712" y="3789195"/>
                </a:lnTo>
                <a:lnTo>
                  <a:pt x="3278054" y="3779735"/>
                </a:lnTo>
                <a:lnTo>
                  <a:pt x="3236604" y="3769101"/>
                </a:lnTo>
                <a:lnTo>
                  <a:pt x="3195381" y="3757282"/>
                </a:lnTo>
                <a:lnTo>
                  <a:pt x="3154400" y="3744270"/>
                </a:lnTo>
                <a:lnTo>
                  <a:pt x="3113679" y="3730054"/>
                </a:lnTo>
                <a:lnTo>
                  <a:pt x="3047371" y="3705338"/>
                </a:lnTo>
                <a:lnTo>
                  <a:pt x="2984002" y="3680723"/>
                </a:lnTo>
                <a:lnTo>
                  <a:pt x="2923456" y="3656168"/>
                </a:lnTo>
                <a:lnTo>
                  <a:pt x="2865615" y="3631628"/>
                </a:lnTo>
                <a:lnTo>
                  <a:pt x="2810363" y="3607062"/>
                </a:lnTo>
                <a:lnTo>
                  <a:pt x="2757581" y="3582426"/>
                </a:lnTo>
                <a:lnTo>
                  <a:pt x="2707154" y="3557679"/>
                </a:lnTo>
                <a:lnTo>
                  <a:pt x="2658964" y="3532776"/>
                </a:lnTo>
                <a:lnTo>
                  <a:pt x="2612894" y="3507676"/>
                </a:lnTo>
                <a:lnTo>
                  <a:pt x="2568827" y="3482335"/>
                </a:lnTo>
                <a:lnTo>
                  <a:pt x="2526645" y="3456711"/>
                </a:lnTo>
                <a:lnTo>
                  <a:pt x="2486232" y="3430761"/>
                </a:lnTo>
                <a:lnTo>
                  <a:pt x="2447470" y="3404443"/>
                </a:lnTo>
                <a:lnTo>
                  <a:pt x="2410242" y="3377712"/>
                </a:lnTo>
                <a:lnTo>
                  <a:pt x="2374432" y="3350528"/>
                </a:lnTo>
                <a:lnTo>
                  <a:pt x="2339921" y="3322846"/>
                </a:lnTo>
                <a:lnTo>
                  <a:pt x="2306594" y="3294625"/>
                </a:lnTo>
                <a:lnTo>
                  <a:pt x="2274332" y="3265821"/>
                </a:lnTo>
                <a:lnTo>
                  <a:pt x="2243019" y="3236391"/>
                </a:lnTo>
                <a:lnTo>
                  <a:pt x="2212538" y="3206293"/>
                </a:lnTo>
                <a:lnTo>
                  <a:pt x="2182770" y="3175485"/>
                </a:lnTo>
                <a:lnTo>
                  <a:pt x="2153601" y="3143923"/>
                </a:lnTo>
                <a:lnTo>
                  <a:pt x="2124911" y="3111564"/>
                </a:lnTo>
                <a:lnTo>
                  <a:pt x="2096584" y="3078366"/>
                </a:lnTo>
                <a:lnTo>
                  <a:pt x="2068504" y="3044286"/>
                </a:lnTo>
                <a:lnTo>
                  <a:pt x="2040552" y="3009281"/>
                </a:lnTo>
                <a:lnTo>
                  <a:pt x="2012612" y="2973308"/>
                </a:lnTo>
                <a:lnTo>
                  <a:pt x="1984566" y="2936326"/>
                </a:lnTo>
                <a:lnTo>
                  <a:pt x="1956298" y="2898290"/>
                </a:lnTo>
                <a:lnTo>
                  <a:pt x="1927691" y="2859158"/>
                </a:lnTo>
                <a:lnTo>
                  <a:pt x="1898626" y="2818888"/>
                </a:lnTo>
                <a:lnTo>
                  <a:pt x="1696879" y="2535386"/>
                </a:lnTo>
                <a:lnTo>
                  <a:pt x="1643325" y="2461315"/>
                </a:lnTo>
                <a:lnTo>
                  <a:pt x="1615378" y="2423062"/>
                </a:lnTo>
                <a:lnTo>
                  <a:pt x="1586585" y="2383972"/>
                </a:lnTo>
                <a:lnTo>
                  <a:pt x="1556900" y="2344028"/>
                </a:lnTo>
                <a:lnTo>
                  <a:pt x="1526273" y="2303211"/>
                </a:lnTo>
                <a:lnTo>
                  <a:pt x="1494656" y="2261503"/>
                </a:lnTo>
                <a:lnTo>
                  <a:pt x="1455957" y="2211951"/>
                </a:lnTo>
                <a:lnTo>
                  <a:pt x="1416903" y="2164280"/>
                </a:lnTo>
                <a:lnTo>
                  <a:pt x="1377537" y="2118407"/>
                </a:lnTo>
                <a:lnTo>
                  <a:pt x="1337906" y="2074250"/>
                </a:lnTo>
                <a:lnTo>
                  <a:pt x="1298053" y="2031726"/>
                </a:lnTo>
                <a:lnTo>
                  <a:pt x="1258024" y="1990753"/>
                </a:lnTo>
                <a:lnTo>
                  <a:pt x="1217863" y="1951249"/>
                </a:lnTo>
                <a:lnTo>
                  <a:pt x="1177615" y="1913130"/>
                </a:lnTo>
                <a:lnTo>
                  <a:pt x="1137325" y="1876316"/>
                </a:lnTo>
                <a:lnTo>
                  <a:pt x="1097037" y="1840722"/>
                </a:lnTo>
                <a:lnTo>
                  <a:pt x="1056797" y="1806266"/>
                </a:lnTo>
                <a:lnTo>
                  <a:pt x="1016650" y="1772867"/>
                </a:lnTo>
                <a:lnTo>
                  <a:pt x="976639" y="1740442"/>
                </a:lnTo>
                <a:lnTo>
                  <a:pt x="936810" y="1708907"/>
                </a:lnTo>
                <a:lnTo>
                  <a:pt x="897208" y="1678181"/>
                </a:lnTo>
                <a:lnTo>
                  <a:pt x="857877" y="1648182"/>
                </a:lnTo>
                <a:lnTo>
                  <a:pt x="593919" y="1451591"/>
                </a:lnTo>
                <a:lnTo>
                  <a:pt x="558371" y="1424432"/>
                </a:lnTo>
                <a:lnTo>
                  <a:pt x="523498" y="1397258"/>
                </a:lnTo>
                <a:lnTo>
                  <a:pt x="489343" y="1369984"/>
                </a:lnTo>
                <a:lnTo>
                  <a:pt x="455953" y="1342530"/>
                </a:lnTo>
                <a:lnTo>
                  <a:pt x="423372" y="1314812"/>
                </a:lnTo>
                <a:lnTo>
                  <a:pt x="391644" y="1286749"/>
                </a:lnTo>
                <a:lnTo>
                  <a:pt x="360814" y="1258257"/>
                </a:lnTo>
                <a:lnTo>
                  <a:pt x="330927" y="1229254"/>
                </a:lnTo>
                <a:lnTo>
                  <a:pt x="302029" y="1199658"/>
                </a:lnTo>
                <a:lnTo>
                  <a:pt x="274163" y="1169386"/>
                </a:lnTo>
                <a:lnTo>
                  <a:pt x="247374" y="1138356"/>
                </a:lnTo>
                <a:lnTo>
                  <a:pt x="221708" y="1106485"/>
                </a:lnTo>
                <a:lnTo>
                  <a:pt x="197209" y="1073691"/>
                </a:lnTo>
                <a:lnTo>
                  <a:pt x="171663" y="1036445"/>
                </a:lnTo>
                <a:lnTo>
                  <a:pt x="147646" y="997875"/>
                </a:lnTo>
                <a:lnTo>
                  <a:pt x="125216" y="957870"/>
                </a:lnTo>
                <a:lnTo>
                  <a:pt x="104433" y="916319"/>
                </a:lnTo>
                <a:lnTo>
                  <a:pt x="85356" y="873111"/>
                </a:lnTo>
                <a:lnTo>
                  <a:pt x="68044" y="828136"/>
                </a:lnTo>
                <a:lnTo>
                  <a:pt x="52556" y="781283"/>
                </a:lnTo>
                <a:lnTo>
                  <a:pt x="38952" y="732441"/>
                </a:lnTo>
                <a:lnTo>
                  <a:pt x="27291" y="681499"/>
                </a:lnTo>
                <a:lnTo>
                  <a:pt x="17633" y="628347"/>
                </a:lnTo>
                <a:lnTo>
                  <a:pt x="10036" y="572873"/>
                </a:lnTo>
                <a:lnTo>
                  <a:pt x="5391" y="526265"/>
                </a:lnTo>
                <a:lnTo>
                  <a:pt x="2179" y="479922"/>
                </a:lnTo>
                <a:lnTo>
                  <a:pt x="385" y="433861"/>
                </a:lnTo>
                <a:lnTo>
                  <a:pt x="0" y="388098"/>
                </a:lnTo>
                <a:lnTo>
                  <a:pt x="1008" y="342651"/>
                </a:lnTo>
                <a:lnTo>
                  <a:pt x="3399" y="297537"/>
                </a:lnTo>
                <a:lnTo>
                  <a:pt x="7160" y="252772"/>
                </a:lnTo>
                <a:lnTo>
                  <a:pt x="12279" y="208373"/>
                </a:lnTo>
                <a:lnTo>
                  <a:pt x="18742" y="164358"/>
                </a:lnTo>
                <a:lnTo>
                  <a:pt x="26538" y="120743"/>
                </a:lnTo>
                <a:lnTo>
                  <a:pt x="35655" y="77546"/>
                </a:lnTo>
                <a:lnTo>
                  <a:pt x="46079" y="34782"/>
                </a:lnTo>
                <a:lnTo>
                  <a:pt x="55713" y="0"/>
                </a:lnTo>
                <a:lnTo>
                  <a:pt x="4256327" y="0"/>
                </a:lnTo>
                <a:lnTo>
                  <a:pt x="4256327" y="3718711"/>
                </a:lnTo>
                <a:lnTo>
                  <a:pt x="4255308" y="3719075"/>
                </a:lnTo>
                <a:lnTo>
                  <a:pt x="4213275" y="3733088"/>
                </a:lnTo>
                <a:lnTo>
                  <a:pt x="4171083" y="3746133"/>
                </a:lnTo>
                <a:lnTo>
                  <a:pt x="4128749" y="3758199"/>
                </a:lnTo>
                <a:lnTo>
                  <a:pt x="4086291" y="3769279"/>
                </a:lnTo>
                <a:lnTo>
                  <a:pt x="4043724" y="3779361"/>
                </a:lnTo>
                <a:lnTo>
                  <a:pt x="4001065" y="3788438"/>
                </a:lnTo>
                <a:lnTo>
                  <a:pt x="3958332" y="3796499"/>
                </a:lnTo>
                <a:lnTo>
                  <a:pt x="3915540" y="3803535"/>
                </a:lnTo>
                <a:lnTo>
                  <a:pt x="3872707" y="3809538"/>
                </a:lnTo>
                <a:lnTo>
                  <a:pt x="3829850" y="3814496"/>
                </a:lnTo>
                <a:lnTo>
                  <a:pt x="3786984" y="3818402"/>
                </a:lnTo>
                <a:lnTo>
                  <a:pt x="3744127" y="3821246"/>
                </a:lnTo>
                <a:lnTo>
                  <a:pt x="3701296" y="3823018"/>
                </a:lnTo>
                <a:lnTo>
                  <a:pt x="3658506" y="3823709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3B0D86C-B230-D6A9-4784-A619E790A2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5165" y="378985"/>
            <a:ext cx="1864360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4000" spc="-33" dirty="0"/>
              <a:t>I</a:t>
            </a:r>
            <a:r>
              <a:rPr sz="4000" spc="-140" dirty="0"/>
              <a:t>n</a:t>
            </a:r>
            <a:r>
              <a:rPr sz="4000" spc="297" dirty="0"/>
              <a:t>s</a:t>
            </a:r>
            <a:r>
              <a:rPr sz="4000" spc="-73" dirty="0"/>
              <a:t>i</a:t>
            </a:r>
            <a:r>
              <a:rPr sz="4000" spc="450" dirty="0"/>
              <a:t>g</a:t>
            </a:r>
            <a:r>
              <a:rPr sz="4000" spc="-150" dirty="0"/>
              <a:t>h</a:t>
            </a:r>
            <a:r>
              <a:rPr sz="4000" spc="-190" dirty="0"/>
              <a:t>t</a:t>
            </a:r>
            <a:r>
              <a:rPr sz="4000" spc="297" dirty="0"/>
              <a:t>s</a:t>
            </a:r>
            <a:endParaRPr sz="4000" dirty="0"/>
          </a:p>
        </p:txBody>
      </p:sp>
      <p:pic>
        <p:nvPicPr>
          <p:cNvPr id="41" name="object 41">
            <a:extLst>
              <a:ext uri="{FF2B5EF4-FFF2-40B4-BE49-F238E27FC236}">
                <a16:creationId xmlns:a16="http://schemas.microsoft.com/office/drawing/2014/main" id="{60BCCE37-D997-9702-106C-44AA45B3EBE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10875" y="5358808"/>
            <a:ext cx="1681125" cy="149919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EFF19BEB-0935-98DC-4B18-905254050098}"/>
              </a:ext>
            </a:extLst>
          </p:cNvPr>
          <p:cNvSpPr txBox="1"/>
          <p:nvPr/>
        </p:nvSpPr>
        <p:spPr>
          <a:xfrm>
            <a:off x="399416" y="1258346"/>
            <a:ext cx="54695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consumer</a:t>
            </a:r>
            <a:r>
              <a:rPr lang="en-US" dirty="0"/>
              <a:t> segment generates the highest total sales revenue.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top 3 products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that are most frequently purchased by customers ar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Perfect Fitness Perfect Rip Deck – 74,248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Nike Men's CJ Elite 2 TD Football Cleat – 57,011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Nike Men's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Dri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-FIT Victory Golf Polo – 52,551 units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verage delivery time across all orders is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3.497 Days.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ADBFC8-C885-419B-6D90-8B112262D9C2}"/>
              </a:ext>
            </a:extLst>
          </p:cNvPr>
          <p:cNvSpPr txBox="1"/>
          <p:nvPr/>
        </p:nvSpPr>
        <p:spPr>
          <a:xfrm>
            <a:off x="5868961" y="1533650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Orders by Region</a:t>
            </a:r>
            <a:r>
              <a:rPr lang="en-US" dirty="0"/>
              <a:t> Top Regions are: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Central America has the </a:t>
            </a:r>
            <a:r>
              <a:rPr lang="en-US" b="1" dirty="0"/>
              <a:t>highest total orders</a:t>
            </a:r>
            <a:r>
              <a:rPr lang="en-US" dirty="0"/>
              <a:t> with </a:t>
            </a:r>
            <a:r>
              <a:rPr lang="en-US" b="1" dirty="0"/>
              <a:t>28,341 orders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Western Europe follows closely with </a:t>
            </a:r>
            <a:r>
              <a:rPr lang="en-US" b="1" dirty="0"/>
              <a:t>27,109 orders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South America holds the third position with </a:t>
            </a:r>
            <a:r>
              <a:rPr lang="en-US" b="1" dirty="0"/>
              <a:t>14,935 orders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A96268-0979-404D-6218-F14713CAB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667" y="3841974"/>
            <a:ext cx="3708117" cy="243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409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6E798-0016-7FD7-74A5-C13D6CFCA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293EC06-70B3-5760-7475-E0E1A0958F79}"/>
              </a:ext>
            </a:extLst>
          </p:cNvPr>
          <p:cNvSpPr/>
          <p:nvPr/>
        </p:nvSpPr>
        <p:spPr>
          <a:xfrm>
            <a:off x="0" y="5346392"/>
            <a:ext cx="1551940" cy="1511723"/>
          </a:xfrm>
          <a:custGeom>
            <a:avLst/>
            <a:gdLst/>
            <a:ahLst/>
            <a:cxnLst/>
            <a:rect l="l" t="t" r="r" b="b"/>
            <a:pathLst>
              <a:path w="2327910" h="2267584">
                <a:moveTo>
                  <a:pt x="2327545" y="2267412"/>
                </a:moveTo>
                <a:lnTo>
                  <a:pt x="0" y="2267412"/>
                </a:lnTo>
                <a:lnTo>
                  <a:pt x="0" y="1317"/>
                </a:lnTo>
                <a:lnTo>
                  <a:pt x="38247" y="55"/>
                </a:lnTo>
                <a:lnTo>
                  <a:pt x="83605" y="0"/>
                </a:lnTo>
                <a:lnTo>
                  <a:pt x="129037" y="1395"/>
                </a:lnTo>
                <a:lnTo>
                  <a:pt x="174473" y="4255"/>
                </a:lnTo>
                <a:lnTo>
                  <a:pt x="219842" y="8591"/>
                </a:lnTo>
                <a:lnTo>
                  <a:pt x="265075" y="14418"/>
                </a:lnTo>
                <a:lnTo>
                  <a:pt x="310101" y="21748"/>
                </a:lnTo>
                <a:lnTo>
                  <a:pt x="354850" y="30595"/>
                </a:lnTo>
                <a:lnTo>
                  <a:pt x="399252" y="40971"/>
                </a:lnTo>
                <a:lnTo>
                  <a:pt x="443238" y="52890"/>
                </a:lnTo>
                <a:lnTo>
                  <a:pt x="486736" y="66365"/>
                </a:lnTo>
                <a:lnTo>
                  <a:pt x="529677" y="81409"/>
                </a:lnTo>
                <a:lnTo>
                  <a:pt x="571991" y="98036"/>
                </a:lnTo>
                <a:lnTo>
                  <a:pt x="613607" y="116258"/>
                </a:lnTo>
                <a:lnTo>
                  <a:pt x="654456" y="136088"/>
                </a:lnTo>
                <a:lnTo>
                  <a:pt x="694467" y="157540"/>
                </a:lnTo>
                <a:lnTo>
                  <a:pt x="733571" y="180627"/>
                </a:lnTo>
                <a:lnTo>
                  <a:pt x="771696" y="205362"/>
                </a:lnTo>
                <a:lnTo>
                  <a:pt x="808774" y="231758"/>
                </a:lnTo>
                <a:lnTo>
                  <a:pt x="844734" y="259829"/>
                </a:lnTo>
                <a:lnTo>
                  <a:pt x="879506" y="289587"/>
                </a:lnTo>
                <a:lnTo>
                  <a:pt x="913019" y="321045"/>
                </a:lnTo>
                <a:lnTo>
                  <a:pt x="945204" y="354217"/>
                </a:lnTo>
                <a:lnTo>
                  <a:pt x="975990" y="389116"/>
                </a:lnTo>
                <a:lnTo>
                  <a:pt x="1005308" y="425755"/>
                </a:lnTo>
                <a:lnTo>
                  <a:pt x="1033088" y="464148"/>
                </a:lnTo>
                <a:lnTo>
                  <a:pt x="1059258" y="504306"/>
                </a:lnTo>
                <a:lnTo>
                  <a:pt x="1084747" y="547973"/>
                </a:lnTo>
                <a:lnTo>
                  <a:pt x="1108318" y="592647"/>
                </a:lnTo>
                <a:lnTo>
                  <a:pt x="1130405" y="638094"/>
                </a:lnTo>
                <a:lnTo>
                  <a:pt x="1151441" y="684077"/>
                </a:lnTo>
                <a:lnTo>
                  <a:pt x="1171858" y="730361"/>
                </a:lnTo>
                <a:lnTo>
                  <a:pt x="1192091" y="776708"/>
                </a:lnTo>
                <a:lnTo>
                  <a:pt x="1212572" y="822884"/>
                </a:lnTo>
                <a:lnTo>
                  <a:pt x="1233735" y="868651"/>
                </a:lnTo>
                <a:lnTo>
                  <a:pt x="1256012" y="913775"/>
                </a:lnTo>
                <a:lnTo>
                  <a:pt x="1279838" y="958018"/>
                </a:lnTo>
                <a:lnTo>
                  <a:pt x="1305646" y="1001145"/>
                </a:lnTo>
                <a:lnTo>
                  <a:pt x="1333868" y="1042920"/>
                </a:lnTo>
                <a:lnTo>
                  <a:pt x="1364938" y="1083107"/>
                </a:lnTo>
                <a:lnTo>
                  <a:pt x="1399289" y="1121470"/>
                </a:lnTo>
                <a:lnTo>
                  <a:pt x="1430952" y="1153496"/>
                </a:lnTo>
                <a:lnTo>
                  <a:pt x="1463539" y="1185152"/>
                </a:lnTo>
                <a:lnTo>
                  <a:pt x="1496941" y="1216508"/>
                </a:lnTo>
                <a:lnTo>
                  <a:pt x="1531051" y="1247638"/>
                </a:lnTo>
                <a:lnTo>
                  <a:pt x="1565762" y="1278611"/>
                </a:lnTo>
                <a:lnTo>
                  <a:pt x="1636556" y="1340375"/>
                </a:lnTo>
                <a:lnTo>
                  <a:pt x="1744562" y="1433633"/>
                </a:lnTo>
                <a:lnTo>
                  <a:pt x="1780618" y="1465167"/>
                </a:lnTo>
                <a:lnTo>
                  <a:pt x="1816522" y="1497046"/>
                </a:lnTo>
                <a:lnTo>
                  <a:pt x="1852165" y="1529339"/>
                </a:lnTo>
                <a:lnTo>
                  <a:pt x="1887442" y="1562118"/>
                </a:lnTo>
                <a:lnTo>
                  <a:pt x="1922243" y="1595454"/>
                </a:lnTo>
                <a:lnTo>
                  <a:pt x="1956462" y="1629420"/>
                </a:lnTo>
                <a:lnTo>
                  <a:pt x="1989990" y="1664085"/>
                </a:lnTo>
                <a:lnTo>
                  <a:pt x="2022721" y="1699522"/>
                </a:lnTo>
                <a:lnTo>
                  <a:pt x="2054547" y="1735802"/>
                </a:lnTo>
                <a:lnTo>
                  <a:pt x="2085360" y="1772996"/>
                </a:lnTo>
                <a:lnTo>
                  <a:pt x="2115052" y="1811176"/>
                </a:lnTo>
                <a:lnTo>
                  <a:pt x="2143516" y="1850413"/>
                </a:lnTo>
                <a:lnTo>
                  <a:pt x="2170645" y="1890778"/>
                </a:lnTo>
                <a:lnTo>
                  <a:pt x="2196331" y="1932343"/>
                </a:lnTo>
                <a:lnTo>
                  <a:pt x="2220466" y="1975179"/>
                </a:lnTo>
                <a:lnTo>
                  <a:pt x="2242943" y="2019357"/>
                </a:lnTo>
                <a:lnTo>
                  <a:pt x="2263654" y="2064950"/>
                </a:lnTo>
                <a:lnTo>
                  <a:pt x="2282492" y="2112027"/>
                </a:lnTo>
                <a:lnTo>
                  <a:pt x="2299349" y="2160661"/>
                </a:lnTo>
                <a:lnTo>
                  <a:pt x="2314117" y="2210923"/>
                </a:lnTo>
                <a:lnTo>
                  <a:pt x="2326690" y="2262884"/>
                </a:lnTo>
                <a:lnTo>
                  <a:pt x="2327545" y="2267412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9D9C8C6-D713-98F0-E58E-DA14C6EC8B21}"/>
              </a:ext>
            </a:extLst>
          </p:cNvPr>
          <p:cNvSpPr/>
          <p:nvPr/>
        </p:nvSpPr>
        <p:spPr>
          <a:xfrm>
            <a:off x="0" y="0"/>
            <a:ext cx="1543473" cy="1027430"/>
          </a:xfrm>
          <a:custGeom>
            <a:avLst/>
            <a:gdLst/>
            <a:ahLst/>
            <a:cxnLst/>
            <a:rect l="l" t="t" r="r" b="b"/>
            <a:pathLst>
              <a:path w="2315210" h="1541145">
                <a:moveTo>
                  <a:pt x="0" y="1541132"/>
                </a:moveTo>
                <a:lnTo>
                  <a:pt x="0" y="0"/>
                </a:lnTo>
                <a:lnTo>
                  <a:pt x="2315216" y="0"/>
                </a:lnTo>
                <a:lnTo>
                  <a:pt x="2313400" y="47699"/>
                </a:lnTo>
                <a:lnTo>
                  <a:pt x="2310217" y="92263"/>
                </a:lnTo>
                <a:lnTo>
                  <a:pt x="2305641" y="136476"/>
                </a:lnTo>
                <a:lnTo>
                  <a:pt x="2299672" y="180295"/>
                </a:lnTo>
                <a:lnTo>
                  <a:pt x="2292307" y="223675"/>
                </a:lnTo>
                <a:lnTo>
                  <a:pt x="2283546" y="266574"/>
                </a:lnTo>
                <a:lnTo>
                  <a:pt x="2273389" y="308948"/>
                </a:lnTo>
                <a:lnTo>
                  <a:pt x="2261833" y="350754"/>
                </a:lnTo>
                <a:lnTo>
                  <a:pt x="2248879" y="391948"/>
                </a:lnTo>
                <a:lnTo>
                  <a:pt x="2234524" y="432487"/>
                </a:lnTo>
                <a:lnTo>
                  <a:pt x="2218769" y="472327"/>
                </a:lnTo>
                <a:lnTo>
                  <a:pt x="2201612" y="511426"/>
                </a:lnTo>
                <a:lnTo>
                  <a:pt x="2183051" y="549739"/>
                </a:lnTo>
                <a:lnTo>
                  <a:pt x="2163087" y="587223"/>
                </a:lnTo>
                <a:lnTo>
                  <a:pt x="2141718" y="623835"/>
                </a:lnTo>
                <a:lnTo>
                  <a:pt x="2118943" y="659532"/>
                </a:lnTo>
                <a:lnTo>
                  <a:pt x="2094760" y="694269"/>
                </a:lnTo>
                <a:lnTo>
                  <a:pt x="2069170" y="728004"/>
                </a:lnTo>
                <a:lnTo>
                  <a:pt x="2042172" y="760694"/>
                </a:lnTo>
                <a:lnTo>
                  <a:pt x="2013763" y="792294"/>
                </a:lnTo>
                <a:lnTo>
                  <a:pt x="1983943" y="822761"/>
                </a:lnTo>
                <a:lnTo>
                  <a:pt x="1952711" y="852052"/>
                </a:lnTo>
                <a:lnTo>
                  <a:pt x="1899130" y="899188"/>
                </a:lnTo>
                <a:lnTo>
                  <a:pt x="1847792" y="942371"/>
                </a:lnTo>
                <a:lnTo>
                  <a:pt x="1798471" y="981804"/>
                </a:lnTo>
                <a:lnTo>
                  <a:pt x="1750938" y="1017691"/>
                </a:lnTo>
                <a:lnTo>
                  <a:pt x="1704967" y="1050238"/>
                </a:lnTo>
                <a:lnTo>
                  <a:pt x="1660329" y="1079646"/>
                </a:lnTo>
                <a:lnTo>
                  <a:pt x="1616799" y="1106122"/>
                </a:lnTo>
                <a:lnTo>
                  <a:pt x="1574148" y="1129869"/>
                </a:lnTo>
                <a:lnTo>
                  <a:pt x="1532148" y="1151091"/>
                </a:lnTo>
                <a:lnTo>
                  <a:pt x="1490574" y="1169992"/>
                </a:lnTo>
                <a:lnTo>
                  <a:pt x="1449197" y="1186776"/>
                </a:lnTo>
                <a:lnTo>
                  <a:pt x="1407790" y="1201648"/>
                </a:lnTo>
                <a:lnTo>
                  <a:pt x="1366125" y="1214811"/>
                </a:lnTo>
                <a:lnTo>
                  <a:pt x="1323976" y="1226470"/>
                </a:lnTo>
                <a:lnTo>
                  <a:pt x="1281114" y="1236828"/>
                </a:lnTo>
                <a:lnTo>
                  <a:pt x="1237314" y="1246090"/>
                </a:lnTo>
                <a:lnTo>
                  <a:pt x="1192346" y="1254460"/>
                </a:lnTo>
                <a:lnTo>
                  <a:pt x="1145984" y="1262142"/>
                </a:lnTo>
                <a:lnTo>
                  <a:pt x="1098001" y="1269340"/>
                </a:lnTo>
                <a:lnTo>
                  <a:pt x="769239" y="1313037"/>
                </a:lnTo>
                <a:lnTo>
                  <a:pt x="658596" y="1329367"/>
                </a:lnTo>
                <a:lnTo>
                  <a:pt x="599664" y="1338764"/>
                </a:lnTo>
                <a:lnTo>
                  <a:pt x="538923" y="1349827"/>
                </a:lnTo>
                <a:lnTo>
                  <a:pt x="480356" y="1362602"/>
                </a:lnTo>
                <a:lnTo>
                  <a:pt x="423847" y="1376917"/>
                </a:lnTo>
                <a:lnTo>
                  <a:pt x="369282" y="1392597"/>
                </a:lnTo>
                <a:lnTo>
                  <a:pt x="316546" y="1409469"/>
                </a:lnTo>
                <a:lnTo>
                  <a:pt x="265523" y="1427359"/>
                </a:lnTo>
                <a:lnTo>
                  <a:pt x="216099" y="1446094"/>
                </a:lnTo>
                <a:lnTo>
                  <a:pt x="168158" y="1465500"/>
                </a:lnTo>
                <a:lnTo>
                  <a:pt x="121585" y="1485402"/>
                </a:lnTo>
                <a:lnTo>
                  <a:pt x="76266" y="1505627"/>
                </a:lnTo>
                <a:lnTo>
                  <a:pt x="32085" y="1526002"/>
                </a:lnTo>
                <a:lnTo>
                  <a:pt x="0" y="1541132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E23CA4C0-1CBC-A75B-47CF-8E209285C901}"/>
              </a:ext>
            </a:extLst>
          </p:cNvPr>
          <p:cNvSpPr/>
          <p:nvPr/>
        </p:nvSpPr>
        <p:spPr>
          <a:xfrm>
            <a:off x="9354449" y="0"/>
            <a:ext cx="2837603" cy="2549313"/>
          </a:xfrm>
          <a:custGeom>
            <a:avLst/>
            <a:gdLst/>
            <a:ahLst/>
            <a:cxnLst/>
            <a:rect l="l" t="t" r="r" b="b"/>
            <a:pathLst>
              <a:path w="4256405" h="3823970">
                <a:moveTo>
                  <a:pt x="3658506" y="3823709"/>
                </a:moveTo>
                <a:lnTo>
                  <a:pt x="3615775" y="3823309"/>
                </a:lnTo>
                <a:lnTo>
                  <a:pt x="3573120" y="3821810"/>
                </a:lnTo>
                <a:lnTo>
                  <a:pt x="3530558" y="3819202"/>
                </a:lnTo>
                <a:lnTo>
                  <a:pt x="3488104" y="3815475"/>
                </a:lnTo>
                <a:lnTo>
                  <a:pt x="3445775" y="3810620"/>
                </a:lnTo>
                <a:lnTo>
                  <a:pt x="3403590" y="3804628"/>
                </a:lnTo>
                <a:lnTo>
                  <a:pt x="3361563" y="3797490"/>
                </a:lnTo>
                <a:lnTo>
                  <a:pt x="3319712" y="3789195"/>
                </a:lnTo>
                <a:lnTo>
                  <a:pt x="3278054" y="3779735"/>
                </a:lnTo>
                <a:lnTo>
                  <a:pt x="3236604" y="3769101"/>
                </a:lnTo>
                <a:lnTo>
                  <a:pt x="3195381" y="3757282"/>
                </a:lnTo>
                <a:lnTo>
                  <a:pt x="3154400" y="3744270"/>
                </a:lnTo>
                <a:lnTo>
                  <a:pt x="3113679" y="3730054"/>
                </a:lnTo>
                <a:lnTo>
                  <a:pt x="3047371" y="3705338"/>
                </a:lnTo>
                <a:lnTo>
                  <a:pt x="2984002" y="3680723"/>
                </a:lnTo>
                <a:lnTo>
                  <a:pt x="2923456" y="3656168"/>
                </a:lnTo>
                <a:lnTo>
                  <a:pt x="2865615" y="3631628"/>
                </a:lnTo>
                <a:lnTo>
                  <a:pt x="2810363" y="3607062"/>
                </a:lnTo>
                <a:lnTo>
                  <a:pt x="2757581" y="3582426"/>
                </a:lnTo>
                <a:lnTo>
                  <a:pt x="2707154" y="3557679"/>
                </a:lnTo>
                <a:lnTo>
                  <a:pt x="2658964" y="3532776"/>
                </a:lnTo>
                <a:lnTo>
                  <a:pt x="2612894" y="3507676"/>
                </a:lnTo>
                <a:lnTo>
                  <a:pt x="2568827" y="3482335"/>
                </a:lnTo>
                <a:lnTo>
                  <a:pt x="2526645" y="3456711"/>
                </a:lnTo>
                <a:lnTo>
                  <a:pt x="2486232" y="3430761"/>
                </a:lnTo>
                <a:lnTo>
                  <a:pt x="2447470" y="3404443"/>
                </a:lnTo>
                <a:lnTo>
                  <a:pt x="2410242" y="3377712"/>
                </a:lnTo>
                <a:lnTo>
                  <a:pt x="2374432" y="3350528"/>
                </a:lnTo>
                <a:lnTo>
                  <a:pt x="2339921" y="3322846"/>
                </a:lnTo>
                <a:lnTo>
                  <a:pt x="2306594" y="3294625"/>
                </a:lnTo>
                <a:lnTo>
                  <a:pt x="2274332" y="3265821"/>
                </a:lnTo>
                <a:lnTo>
                  <a:pt x="2243019" y="3236391"/>
                </a:lnTo>
                <a:lnTo>
                  <a:pt x="2212538" y="3206293"/>
                </a:lnTo>
                <a:lnTo>
                  <a:pt x="2182770" y="3175485"/>
                </a:lnTo>
                <a:lnTo>
                  <a:pt x="2153601" y="3143923"/>
                </a:lnTo>
                <a:lnTo>
                  <a:pt x="2124911" y="3111564"/>
                </a:lnTo>
                <a:lnTo>
                  <a:pt x="2096584" y="3078366"/>
                </a:lnTo>
                <a:lnTo>
                  <a:pt x="2068504" y="3044286"/>
                </a:lnTo>
                <a:lnTo>
                  <a:pt x="2040552" y="3009281"/>
                </a:lnTo>
                <a:lnTo>
                  <a:pt x="2012612" y="2973308"/>
                </a:lnTo>
                <a:lnTo>
                  <a:pt x="1984566" y="2936326"/>
                </a:lnTo>
                <a:lnTo>
                  <a:pt x="1956298" y="2898290"/>
                </a:lnTo>
                <a:lnTo>
                  <a:pt x="1927691" y="2859158"/>
                </a:lnTo>
                <a:lnTo>
                  <a:pt x="1898626" y="2818888"/>
                </a:lnTo>
                <a:lnTo>
                  <a:pt x="1696879" y="2535386"/>
                </a:lnTo>
                <a:lnTo>
                  <a:pt x="1643325" y="2461315"/>
                </a:lnTo>
                <a:lnTo>
                  <a:pt x="1615378" y="2423062"/>
                </a:lnTo>
                <a:lnTo>
                  <a:pt x="1586585" y="2383972"/>
                </a:lnTo>
                <a:lnTo>
                  <a:pt x="1556900" y="2344028"/>
                </a:lnTo>
                <a:lnTo>
                  <a:pt x="1526273" y="2303211"/>
                </a:lnTo>
                <a:lnTo>
                  <a:pt x="1494656" y="2261503"/>
                </a:lnTo>
                <a:lnTo>
                  <a:pt x="1455957" y="2211951"/>
                </a:lnTo>
                <a:lnTo>
                  <a:pt x="1416903" y="2164280"/>
                </a:lnTo>
                <a:lnTo>
                  <a:pt x="1377537" y="2118407"/>
                </a:lnTo>
                <a:lnTo>
                  <a:pt x="1337906" y="2074250"/>
                </a:lnTo>
                <a:lnTo>
                  <a:pt x="1298053" y="2031726"/>
                </a:lnTo>
                <a:lnTo>
                  <a:pt x="1258024" y="1990753"/>
                </a:lnTo>
                <a:lnTo>
                  <a:pt x="1217863" y="1951249"/>
                </a:lnTo>
                <a:lnTo>
                  <a:pt x="1177615" y="1913130"/>
                </a:lnTo>
                <a:lnTo>
                  <a:pt x="1137325" y="1876316"/>
                </a:lnTo>
                <a:lnTo>
                  <a:pt x="1097037" y="1840722"/>
                </a:lnTo>
                <a:lnTo>
                  <a:pt x="1056797" y="1806266"/>
                </a:lnTo>
                <a:lnTo>
                  <a:pt x="1016650" y="1772867"/>
                </a:lnTo>
                <a:lnTo>
                  <a:pt x="976639" y="1740442"/>
                </a:lnTo>
                <a:lnTo>
                  <a:pt x="936810" y="1708907"/>
                </a:lnTo>
                <a:lnTo>
                  <a:pt x="897208" y="1678181"/>
                </a:lnTo>
                <a:lnTo>
                  <a:pt x="857877" y="1648182"/>
                </a:lnTo>
                <a:lnTo>
                  <a:pt x="593919" y="1451591"/>
                </a:lnTo>
                <a:lnTo>
                  <a:pt x="558371" y="1424432"/>
                </a:lnTo>
                <a:lnTo>
                  <a:pt x="523498" y="1397258"/>
                </a:lnTo>
                <a:lnTo>
                  <a:pt x="489343" y="1369984"/>
                </a:lnTo>
                <a:lnTo>
                  <a:pt x="455953" y="1342530"/>
                </a:lnTo>
                <a:lnTo>
                  <a:pt x="423372" y="1314812"/>
                </a:lnTo>
                <a:lnTo>
                  <a:pt x="391644" y="1286749"/>
                </a:lnTo>
                <a:lnTo>
                  <a:pt x="360814" y="1258257"/>
                </a:lnTo>
                <a:lnTo>
                  <a:pt x="330927" y="1229254"/>
                </a:lnTo>
                <a:lnTo>
                  <a:pt x="302029" y="1199658"/>
                </a:lnTo>
                <a:lnTo>
                  <a:pt x="274163" y="1169386"/>
                </a:lnTo>
                <a:lnTo>
                  <a:pt x="247374" y="1138356"/>
                </a:lnTo>
                <a:lnTo>
                  <a:pt x="221708" y="1106485"/>
                </a:lnTo>
                <a:lnTo>
                  <a:pt x="197209" y="1073691"/>
                </a:lnTo>
                <a:lnTo>
                  <a:pt x="171663" y="1036445"/>
                </a:lnTo>
                <a:lnTo>
                  <a:pt x="147646" y="997875"/>
                </a:lnTo>
                <a:lnTo>
                  <a:pt x="125216" y="957870"/>
                </a:lnTo>
                <a:lnTo>
                  <a:pt x="104433" y="916319"/>
                </a:lnTo>
                <a:lnTo>
                  <a:pt x="85356" y="873111"/>
                </a:lnTo>
                <a:lnTo>
                  <a:pt x="68044" y="828136"/>
                </a:lnTo>
                <a:lnTo>
                  <a:pt x="52556" y="781283"/>
                </a:lnTo>
                <a:lnTo>
                  <a:pt x="38952" y="732441"/>
                </a:lnTo>
                <a:lnTo>
                  <a:pt x="27291" y="681499"/>
                </a:lnTo>
                <a:lnTo>
                  <a:pt x="17633" y="628347"/>
                </a:lnTo>
                <a:lnTo>
                  <a:pt x="10036" y="572873"/>
                </a:lnTo>
                <a:lnTo>
                  <a:pt x="5391" y="526265"/>
                </a:lnTo>
                <a:lnTo>
                  <a:pt x="2179" y="479922"/>
                </a:lnTo>
                <a:lnTo>
                  <a:pt x="385" y="433861"/>
                </a:lnTo>
                <a:lnTo>
                  <a:pt x="0" y="388098"/>
                </a:lnTo>
                <a:lnTo>
                  <a:pt x="1008" y="342651"/>
                </a:lnTo>
                <a:lnTo>
                  <a:pt x="3399" y="297537"/>
                </a:lnTo>
                <a:lnTo>
                  <a:pt x="7160" y="252772"/>
                </a:lnTo>
                <a:lnTo>
                  <a:pt x="12279" y="208373"/>
                </a:lnTo>
                <a:lnTo>
                  <a:pt x="18742" y="164358"/>
                </a:lnTo>
                <a:lnTo>
                  <a:pt x="26538" y="120743"/>
                </a:lnTo>
                <a:lnTo>
                  <a:pt x="35655" y="77546"/>
                </a:lnTo>
                <a:lnTo>
                  <a:pt x="46079" y="34782"/>
                </a:lnTo>
                <a:lnTo>
                  <a:pt x="55713" y="0"/>
                </a:lnTo>
                <a:lnTo>
                  <a:pt x="4256327" y="0"/>
                </a:lnTo>
                <a:lnTo>
                  <a:pt x="4256327" y="3718711"/>
                </a:lnTo>
                <a:lnTo>
                  <a:pt x="4255308" y="3719075"/>
                </a:lnTo>
                <a:lnTo>
                  <a:pt x="4213275" y="3733088"/>
                </a:lnTo>
                <a:lnTo>
                  <a:pt x="4171083" y="3746133"/>
                </a:lnTo>
                <a:lnTo>
                  <a:pt x="4128749" y="3758199"/>
                </a:lnTo>
                <a:lnTo>
                  <a:pt x="4086291" y="3769279"/>
                </a:lnTo>
                <a:lnTo>
                  <a:pt x="4043724" y="3779361"/>
                </a:lnTo>
                <a:lnTo>
                  <a:pt x="4001065" y="3788438"/>
                </a:lnTo>
                <a:lnTo>
                  <a:pt x="3958332" y="3796499"/>
                </a:lnTo>
                <a:lnTo>
                  <a:pt x="3915540" y="3803535"/>
                </a:lnTo>
                <a:lnTo>
                  <a:pt x="3872707" y="3809538"/>
                </a:lnTo>
                <a:lnTo>
                  <a:pt x="3829850" y="3814496"/>
                </a:lnTo>
                <a:lnTo>
                  <a:pt x="3786984" y="3818402"/>
                </a:lnTo>
                <a:lnTo>
                  <a:pt x="3744127" y="3821246"/>
                </a:lnTo>
                <a:lnTo>
                  <a:pt x="3701296" y="3823018"/>
                </a:lnTo>
                <a:lnTo>
                  <a:pt x="3658506" y="3823709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BCFF4F9-4FCD-4C7C-1BBA-499B058906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5165" y="378985"/>
            <a:ext cx="1864360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4000" spc="-33" dirty="0"/>
              <a:t>I</a:t>
            </a:r>
            <a:r>
              <a:rPr sz="4000" spc="-140" dirty="0"/>
              <a:t>n</a:t>
            </a:r>
            <a:r>
              <a:rPr sz="4000" spc="297" dirty="0"/>
              <a:t>s</a:t>
            </a:r>
            <a:r>
              <a:rPr sz="4000" spc="-73" dirty="0"/>
              <a:t>i</a:t>
            </a:r>
            <a:r>
              <a:rPr sz="4000" spc="450" dirty="0"/>
              <a:t>g</a:t>
            </a:r>
            <a:r>
              <a:rPr sz="4000" spc="-150" dirty="0"/>
              <a:t>h</a:t>
            </a:r>
            <a:r>
              <a:rPr sz="4000" spc="-190" dirty="0"/>
              <a:t>t</a:t>
            </a:r>
            <a:r>
              <a:rPr sz="4000" spc="297" dirty="0"/>
              <a:t>s</a:t>
            </a:r>
            <a:endParaRPr sz="4000" dirty="0"/>
          </a:p>
        </p:txBody>
      </p:sp>
      <p:pic>
        <p:nvPicPr>
          <p:cNvPr id="41" name="object 41">
            <a:extLst>
              <a:ext uri="{FF2B5EF4-FFF2-40B4-BE49-F238E27FC236}">
                <a16:creationId xmlns:a16="http://schemas.microsoft.com/office/drawing/2014/main" id="{B7976222-CDA4-D8FE-D57E-1A343C23114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10875" y="5358808"/>
            <a:ext cx="1681125" cy="149919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52EDBEF-EFBF-6615-FF68-F865E7E8C221}"/>
              </a:ext>
            </a:extLst>
          </p:cNvPr>
          <p:cNvSpPr txBox="1"/>
          <p:nvPr/>
        </p:nvSpPr>
        <p:spPr>
          <a:xfrm>
            <a:off x="399416" y="1258346"/>
            <a:ext cx="53917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b="1" dirty="0"/>
              <a:t>Market-Level Distribution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b="1" dirty="0"/>
              <a:t>Central America</a:t>
            </a:r>
            <a:r>
              <a:rPr lang="en-US" dirty="0"/>
              <a:t>, the most active markets are </a:t>
            </a:r>
            <a:r>
              <a:rPr lang="en-US" b="1" dirty="0"/>
              <a:t>LATAM (9,687 orders)</a:t>
            </a:r>
            <a:r>
              <a:rPr lang="en-US" dirty="0"/>
              <a:t> and </a:t>
            </a:r>
            <a:r>
              <a:rPr lang="en-US" b="1" dirty="0"/>
              <a:t>Europe (9,115 orders)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Western Europe</a:t>
            </a:r>
            <a:r>
              <a:rPr lang="en-US" dirty="0"/>
              <a:t> also serves multiple markets, with </a:t>
            </a:r>
            <a:r>
              <a:rPr lang="en-US" b="1" dirty="0"/>
              <a:t>LATAM</a:t>
            </a:r>
            <a:r>
              <a:rPr lang="en-US" dirty="0"/>
              <a:t> (8,283 orders) and </a:t>
            </a:r>
            <a:r>
              <a:rPr lang="en-US" b="1" dirty="0"/>
              <a:t>Europe</a:t>
            </a:r>
            <a:r>
              <a:rPr lang="en-US" dirty="0"/>
              <a:t> (7,987 orders) dominating.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South America shows a split between </a:t>
            </a:r>
            <a:r>
              <a:rPr lang="en-US" b="1" dirty="0"/>
              <a:t>LATAM (4,990 orders)</a:t>
            </a:r>
            <a:r>
              <a:rPr lang="en-US" dirty="0"/>
              <a:t> and </a:t>
            </a:r>
            <a:r>
              <a:rPr lang="en-US" b="1" dirty="0"/>
              <a:t>Europe (4,974 orders)</a:t>
            </a:r>
            <a:r>
              <a:rPr lang="en-US" dirty="0"/>
              <a:t> markets.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07CAC1-55B0-BCEC-5331-B5196150B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16" y="3787332"/>
            <a:ext cx="4252549" cy="23149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B61418-6A6A-35DD-31CD-6830F7B21DC9}"/>
              </a:ext>
            </a:extLst>
          </p:cNvPr>
          <p:cNvSpPr txBox="1"/>
          <p:nvPr/>
        </p:nvSpPr>
        <p:spPr>
          <a:xfrm>
            <a:off x="6400800" y="1274656"/>
            <a:ext cx="514894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Most Common Shipping Modes Used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most common shipping mode is </a:t>
            </a:r>
            <a:r>
              <a:rPr lang="en-US" b="1" dirty="0"/>
              <a:t>Standard Class</a:t>
            </a:r>
            <a:r>
              <a:rPr lang="en-US" dirty="0"/>
              <a:t> with </a:t>
            </a:r>
            <a:r>
              <a:rPr lang="en-US" b="1" dirty="0"/>
              <a:t>107,752 orders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least common shipping mode is </a:t>
            </a:r>
            <a:r>
              <a:rPr lang="en-US" b="1" dirty="0"/>
              <a:t>Same Day</a:t>
            </a:r>
            <a:r>
              <a:rPr lang="en-US" dirty="0"/>
              <a:t> with </a:t>
            </a:r>
            <a:r>
              <a:rPr lang="en-US" b="1" dirty="0"/>
              <a:t>9,737 orders</a:t>
            </a:r>
            <a:r>
              <a:rPr lang="en-US" dirty="0"/>
              <a:t>.</a:t>
            </a:r>
          </a:p>
        </p:txBody>
      </p:sp>
      <p:pic>
        <p:nvPicPr>
          <p:cNvPr id="14" name="Picture 13" descr="A colorful circle with text&#10;&#10;Description automatically generated">
            <a:extLst>
              <a:ext uri="{FF2B5EF4-FFF2-40B4-BE49-F238E27FC236}">
                <a16:creationId xmlns:a16="http://schemas.microsoft.com/office/drawing/2014/main" id="{DB573445-137C-1F03-547D-6FD0C23534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031" y="2751984"/>
            <a:ext cx="5697250" cy="316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303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07D91-C135-CFCA-10F3-BDAE6EAF6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2C5C2B4-AE00-B02C-2D26-4B21E1D84045}"/>
              </a:ext>
            </a:extLst>
          </p:cNvPr>
          <p:cNvSpPr/>
          <p:nvPr/>
        </p:nvSpPr>
        <p:spPr>
          <a:xfrm>
            <a:off x="0" y="5346392"/>
            <a:ext cx="1551940" cy="1511723"/>
          </a:xfrm>
          <a:custGeom>
            <a:avLst/>
            <a:gdLst/>
            <a:ahLst/>
            <a:cxnLst/>
            <a:rect l="l" t="t" r="r" b="b"/>
            <a:pathLst>
              <a:path w="2327910" h="2267584">
                <a:moveTo>
                  <a:pt x="2327545" y="2267412"/>
                </a:moveTo>
                <a:lnTo>
                  <a:pt x="0" y="2267412"/>
                </a:lnTo>
                <a:lnTo>
                  <a:pt x="0" y="1317"/>
                </a:lnTo>
                <a:lnTo>
                  <a:pt x="38247" y="55"/>
                </a:lnTo>
                <a:lnTo>
                  <a:pt x="83605" y="0"/>
                </a:lnTo>
                <a:lnTo>
                  <a:pt x="129037" y="1395"/>
                </a:lnTo>
                <a:lnTo>
                  <a:pt x="174473" y="4255"/>
                </a:lnTo>
                <a:lnTo>
                  <a:pt x="219842" y="8591"/>
                </a:lnTo>
                <a:lnTo>
                  <a:pt x="265075" y="14418"/>
                </a:lnTo>
                <a:lnTo>
                  <a:pt x="310101" y="21748"/>
                </a:lnTo>
                <a:lnTo>
                  <a:pt x="354850" y="30595"/>
                </a:lnTo>
                <a:lnTo>
                  <a:pt x="399252" y="40971"/>
                </a:lnTo>
                <a:lnTo>
                  <a:pt x="443238" y="52890"/>
                </a:lnTo>
                <a:lnTo>
                  <a:pt x="486736" y="66365"/>
                </a:lnTo>
                <a:lnTo>
                  <a:pt x="529677" y="81409"/>
                </a:lnTo>
                <a:lnTo>
                  <a:pt x="571991" y="98036"/>
                </a:lnTo>
                <a:lnTo>
                  <a:pt x="613607" y="116258"/>
                </a:lnTo>
                <a:lnTo>
                  <a:pt x="654456" y="136088"/>
                </a:lnTo>
                <a:lnTo>
                  <a:pt x="694467" y="157540"/>
                </a:lnTo>
                <a:lnTo>
                  <a:pt x="733571" y="180627"/>
                </a:lnTo>
                <a:lnTo>
                  <a:pt x="771696" y="205362"/>
                </a:lnTo>
                <a:lnTo>
                  <a:pt x="808774" y="231758"/>
                </a:lnTo>
                <a:lnTo>
                  <a:pt x="844734" y="259829"/>
                </a:lnTo>
                <a:lnTo>
                  <a:pt x="879506" y="289587"/>
                </a:lnTo>
                <a:lnTo>
                  <a:pt x="913019" y="321045"/>
                </a:lnTo>
                <a:lnTo>
                  <a:pt x="945204" y="354217"/>
                </a:lnTo>
                <a:lnTo>
                  <a:pt x="975990" y="389116"/>
                </a:lnTo>
                <a:lnTo>
                  <a:pt x="1005308" y="425755"/>
                </a:lnTo>
                <a:lnTo>
                  <a:pt x="1033088" y="464148"/>
                </a:lnTo>
                <a:lnTo>
                  <a:pt x="1059258" y="504306"/>
                </a:lnTo>
                <a:lnTo>
                  <a:pt x="1084747" y="547973"/>
                </a:lnTo>
                <a:lnTo>
                  <a:pt x="1108318" y="592647"/>
                </a:lnTo>
                <a:lnTo>
                  <a:pt x="1130405" y="638094"/>
                </a:lnTo>
                <a:lnTo>
                  <a:pt x="1151441" y="684077"/>
                </a:lnTo>
                <a:lnTo>
                  <a:pt x="1171858" y="730361"/>
                </a:lnTo>
                <a:lnTo>
                  <a:pt x="1192091" y="776708"/>
                </a:lnTo>
                <a:lnTo>
                  <a:pt x="1212572" y="822884"/>
                </a:lnTo>
                <a:lnTo>
                  <a:pt x="1233735" y="868651"/>
                </a:lnTo>
                <a:lnTo>
                  <a:pt x="1256012" y="913775"/>
                </a:lnTo>
                <a:lnTo>
                  <a:pt x="1279838" y="958018"/>
                </a:lnTo>
                <a:lnTo>
                  <a:pt x="1305646" y="1001145"/>
                </a:lnTo>
                <a:lnTo>
                  <a:pt x="1333868" y="1042920"/>
                </a:lnTo>
                <a:lnTo>
                  <a:pt x="1364938" y="1083107"/>
                </a:lnTo>
                <a:lnTo>
                  <a:pt x="1399289" y="1121470"/>
                </a:lnTo>
                <a:lnTo>
                  <a:pt x="1430952" y="1153496"/>
                </a:lnTo>
                <a:lnTo>
                  <a:pt x="1463539" y="1185152"/>
                </a:lnTo>
                <a:lnTo>
                  <a:pt x="1496941" y="1216508"/>
                </a:lnTo>
                <a:lnTo>
                  <a:pt x="1531051" y="1247638"/>
                </a:lnTo>
                <a:lnTo>
                  <a:pt x="1565762" y="1278611"/>
                </a:lnTo>
                <a:lnTo>
                  <a:pt x="1636556" y="1340375"/>
                </a:lnTo>
                <a:lnTo>
                  <a:pt x="1744562" y="1433633"/>
                </a:lnTo>
                <a:lnTo>
                  <a:pt x="1780618" y="1465167"/>
                </a:lnTo>
                <a:lnTo>
                  <a:pt x="1816522" y="1497046"/>
                </a:lnTo>
                <a:lnTo>
                  <a:pt x="1852165" y="1529339"/>
                </a:lnTo>
                <a:lnTo>
                  <a:pt x="1887442" y="1562118"/>
                </a:lnTo>
                <a:lnTo>
                  <a:pt x="1922243" y="1595454"/>
                </a:lnTo>
                <a:lnTo>
                  <a:pt x="1956462" y="1629420"/>
                </a:lnTo>
                <a:lnTo>
                  <a:pt x="1989990" y="1664085"/>
                </a:lnTo>
                <a:lnTo>
                  <a:pt x="2022721" y="1699522"/>
                </a:lnTo>
                <a:lnTo>
                  <a:pt x="2054547" y="1735802"/>
                </a:lnTo>
                <a:lnTo>
                  <a:pt x="2085360" y="1772996"/>
                </a:lnTo>
                <a:lnTo>
                  <a:pt x="2115052" y="1811176"/>
                </a:lnTo>
                <a:lnTo>
                  <a:pt x="2143516" y="1850413"/>
                </a:lnTo>
                <a:lnTo>
                  <a:pt x="2170645" y="1890778"/>
                </a:lnTo>
                <a:lnTo>
                  <a:pt x="2196331" y="1932343"/>
                </a:lnTo>
                <a:lnTo>
                  <a:pt x="2220466" y="1975179"/>
                </a:lnTo>
                <a:lnTo>
                  <a:pt x="2242943" y="2019357"/>
                </a:lnTo>
                <a:lnTo>
                  <a:pt x="2263654" y="2064950"/>
                </a:lnTo>
                <a:lnTo>
                  <a:pt x="2282492" y="2112027"/>
                </a:lnTo>
                <a:lnTo>
                  <a:pt x="2299349" y="2160661"/>
                </a:lnTo>
                <a:lnTo>
                  <a:pt x="2314117" y="2210923"/>
                </a:lnTo>
                <a:lnTo>
                  <a:pt x="2326690" y="2262884"/>
                </a:lnTo>
                <a:lnTo>
                  <a:pt x="2327545" y="2267412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D55265E-9FA4-BE2D-D8A6-C4A6D391C62C}"/>
              </a:ext>
            </a:extLst>
          </p:cNvPr>
          <p:cNvSpPr/>
          <p:nvPr/>
        </p:nvSpPr>
        <p:spPr>
          <a:xfrm>
            <a:off x="0" y="0"/>
            <a:ext cx="1543473" cy="1027430"/>
          </a:xfrm>
          <a:custGeom>
            <a:avLst/>
            <a:gdLst/>
            <a:ahLst/>
            <a:cxnLst/>
            <a:rect l="l" t="t" r="r" b="b"/>
            <a:pathLst>
              <a:path w="2315210" h="1541145">
                <a:moveTo>
                  <a:pt x="0" y="1541132"/>
                </a:moveTo>
                <a:lnTo>
                  <a:pt x="0" y="0"/>
                </a:lnTo>
                <a:lnTo>
                  <a:pt x="2315216" y="0"/>
                </a:lnTo>
                <a:lnTo>
                  <a:pt x="2313400" y="47699"/>
                </a:lnTo>
                <a:lnTo>
                  <a:pt x="2310217" y="92263"/>
                </a:lnTo>
                <a:lnTo>
                  <a:pt x="2305641" y="136476"/>
                </a:lnTo>
                <a:lnTo>
                  <a:pt x="2299672" y="180295"/>
                </a:lnTo>
                <a:lnTo>
                  <a:pt x="2292307" y="223675"/>
                </a:lnTo>
                <a:lnTo>
                  <a:pt x="2283546" y="266574"/>
                </a:lnTo>
                <a:lnTo>
                  <a:pt x="2273389" y="308948"/>
                </a:lnTo>
                <a:lnTo>
                  <a:pt x="2261833" y="350754"/>
                </a:lnTo>
                <a:lnTo>
                  <a:pt x="2248879" y="391948"/>
                </a:lnTo>
                <a:lnTo>
                  <a:pt x="2234524" y="432487"/>
                </a:lnTo>
                <a:lnTo>
                  <a:pt x="2218769" y="472327"/>
                </a:lnTo>
                <a:lnTo>
                  <a:pt x="2201612" y="511426"/>
                </a:lnTo>
                <a:lnTo>
                  <a:pt x="2183051" y="549739"/>
                </a:lnTo>
                <a:lnTo>
                  <a:pt x="2163087" y="587223"/>
                </a:lnTo>
                <a:lnTo>
                  <a:pt x="2141718" y="623835"/>
                </a:lnTo>
                <a:lnTo>
                  <a:pt x="2118943" y="659532"/>
                </a:lnTo>
                <a:lnTo>
                  <a:pt x="2094760" y="694269"/>
                </a:lnTo>
                <a:lnTo>
                  <a:pt x="2069170" y="728004"/>
                </a:lnTo>
                <a:lnTo>
                  <a:pt x="2042172" y="760694"/>
                </a:lnTo>
                <a:lnTo>
                  <a:pt x="2013763" y="792294"/>
                </a:lnTo>
                <a:lnTo>
                  <a:pt x="1983943" y="822761"/>
                </a:lnTo>
                <a:lnTo>
                  <a:pt x="1952711" y="852052"/>
                </a:lnTo>
                <a:lnTo>
                  <a:pt x="1899130" y="899188"/>
                </a:lnTo>
                <a:lnTo>
                  <a:pt x="1847792" y="942371"/>
                </a:lnTo>
                <a:lnTo>
                  <a:pt x="1798471" y="981804"/>
                </a:lnTo>
                <a:lnTo>
                  <a:pt x="1750938" y="1017691"/>
                </a:lnTo>
                <a:lnTo>
                  <a:pt x="1704967" y="1050238"/>
                </a:lnTo>
                <a:lnTo>
                  <a:pt x="1660329" y="1079646"/>
                </a:lnTo>
                <a:lnTo>
                  <a:pt x="1616799" y="1106122"/>
                </a:lnTo>
                <a:lnTo>
                  <a:pt x="1574148" y="1129869"/>
                </a:lnTo>
                <a:lnTo>
                  <a:pt x="1532148" y="1151091"/>
                </a:lnTo>
                <a:lnTo>
                  <a:pt x="1490574" y="1169992"/>
                </a:lnTo>
                <a:lnTo>
                  <a:pt x="1449197" y="1186776"/>
                </a:lnTo>
                <a:lnTo>
                  <a:pt x="1407790" y="1201648"/>
                </a:lnTo>
                <a:lnTo>
                  <a:pt x="1366125" y="1214811"/>
                </a:lnTo>
                <a:lnTo>
                  <a:pt x="1323976" y="1226470"/>
                </a:lnTo>
                <a:lnTo>
                  <a:pt x="1281114" y="1236828"/>
                </a:lnTo>
                <a:lnTo>
                  <a:pt x="1237314" y="1246090"/>
                </a:lnTo>
                <a:lnTo>
                  <a:pt x="1192346" y="1254460"/>
                </a:lnTo>
                <a:lnTo>
                  <a:pt x="1145984" y="1262142"/>
                </a:lnTo>
                <a:lnTo>
                  <a:pt x="1098001" y="1269340"/>
                </a:lnTo>
                <a:lnTo>
                  <a:pt x="769239" y="1313037"/>
                </a:lnTo>
                <a:lnTo>
                  <a:pt x="658596" y="1329367"/>
                </a:lnTo>
                <a:lnTo>
                  <a:pt x="599664" y="1338764"/>
                </a:lnTo>
                <a:lnTo>
                  <a:pt x="538923" y="1349827"/>
                </a:lnTo>
                <a:lnTo>
                  <a:pt x="480356" y="1362602"/>
                </a:lnTo>
                <a:lnTo>
                  <a:pt x="423847" y="1376917"/>
                </a:lnTo>
                <a:lnTo>
                  <a:pt x="369282" y="1392597"/>
                </a:lnTo>
                <a:lnTo>
                  <a:pt x="316546" y="1409469"/>
                </a:lnTo>
                <a:lnTo>
                  <a:pt x="265523" y="1427359"/>
                </a:lnTo>
                <a:lnTo>
                  <a:pt x="216099" y="1446094"/>
                </a:lnTo>
                <a:lnTo>
                  <a:pt x="168158" y="1465500"/>
                </a:lnTo>
                <a:lnTo>
                  <a:pt x="121585" y="1485402"/>
                </a:lnTo>
                <a:lnTo>
                  <a:pt x="76266" y="1505627"/>
                </a:lnTo>
                <a:lnTo>
                  <a:pt x="32085" y="1526002"/>
                </a:lnTo>
                <a:lnTo>
                  <a:pt x="0" y="1541132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499149BA-FFD2-750B-C17C-EEC58D0CE09D}"/>
              </a:ext>
            </a:extLst>
          </p:cNvPr>
          <p:cNvSpPr/>
          <p:nvPr/>
        </p:nvSpPr>
        <p:spPr>
          <a:xfrm>
            <a:off x="9354449" y="0"/>
            <a:ext cx="2837603" cy="2549313"/>
          </a:xfrm>
          <a:custGeom>
            <a:avLst/>
            <a:gdLst/>
            <a:ahLst/>
            <a:cxnLst/>
            <a:rect l="l" t="t" r="r" b="b"/>
            <a:pathLst>
              <a:path w="4256405" h="3823970">
                <a:moveTo>
                  <a:pt x="3658506" y="3823709"/>
                </a:moveTo>
                <a:lnTo>
                  <a:pt x="3615775" y="3823309"/>
                </a:lnTo>
                <a:lnTo>
                  <a:pt x="3573120" y="3821810"/>
                </a:lnTo>
                <a:lnTo>
                  <a:pt x="3530558" y="3819202"/>
                </a:lnTo>
                <a:lnTo>
                  <a:pt x="3488104" y="3815475"/>
                </a:lnTo>
                <a:lnTo>
                  <a:pt x="3445775" y="3810620"/>
                </a:lnTo>
                <a:lnTo>
                  <a:pt x="3403590" y="3804628"/>
                </a:lnTo>
                <a:lnTo>
                  <a:pt x="3361563" y="3797490"/>
                </a:lnTo>
                <a:lnTo>
                  <a:pt x="3319712" y="3789195"/>
                </a:lnTo>
                <a:lnTo>
                  <a:pt x="3278054" y="3779735"/>
                </a:lnTo>
                <a:lnTo>
                  <a:pt x="3236604" y="3769101"/>
                </a:lnTo>
                <a:lnTo>
                  <a:pt x="3195381" y="3757282"/>
                </a:lnTo>
                <a:lnTo>
                  <a:pt x="3154400" y="3744270"/>
                </a:lnTo>
                <a:lnTo>
                  <a:pt x="3113679" y="3730054"/>
                </a:lnTo>
                <a:lnTo>
                  <a:pt x="3047371" y="3705338"/>
                </a:lnTo>
                <a:lnTo>
                  <a:pt x="2984002" y="3680723"/>
                </a:lnTo>
                <a:lnTo>
                  <a:pt x="2923456" y="3656168"/>
                </a:lnTo>
                <a:lnTo>
                  <a:pt x="2865615" y="3631628"/>
                </a:lnTo>
                <a:lnTo>
                  <a:pt x="2810363" y="3607062"/>
                </a:lnTo>
                <a:lnTo>
                  <a:pt x="2757581" y="3582426"/>
                </a:lnTo>
                <a:lnTo>
                  <a:pt x="2707154" y="3557679"/>
                </a:lnTo>
                <a:lnTo>
                  <a:pt x="2658964" y="3532776"/>
                </a:lnTo>
                <a:lnTo>
                  <a:pt x="2612894" y="3507676"/>
                </a:lnTo>
                <a:lnTo>
                  <a:pt x="2568827" y="3482335"/>
                </a:lnTo>
                <a:lnTo>
                  <a:pt x="2526645" y="3456711"/>
                </a:lnTo>
                <a:lnTo>
                  <a:pt x="2486232" y="3430761"/>
                </a:lnTo>
                <a:lnTo>
                  <a:pt x="2447470" y="3404443"/>
                </a:lnTo>
                <a:lnTo>
                  <a:pt x="2410242" y="3377712"/>
                </a:lnTo>
                <a:lnTo>
                  <a:pt x="2374432" y="3350528"/>
                </a:lnTo>
                <a:lnTo>
                  <a:pt x="2339921" y="3322846"/>
                </a:lnTo>
                <a:lnTo>
                  <a:pt x="2306594" y="3294625"/>
                </a:lnTo>
                <a:lnTo>
                  <a:pt x="2274332" y="3265821"/>
                </a:lnTo>
                <a:lnTo>
                  <a:pt x="2243019" y="3236391"/>
                </a:lnTo>
                <a:lnTo>
                  <a:pt x="2212538" y="3206293"/>
                </a:lnTo>
                <a:lnTo>
                  <a:pt x="2182770" y="3175485"/>
                </a:lnTo>
                <a:lnTo>
                  <a:pt x="2153601" y="3143923"/>
                </a:lnTo>
                <a:lnTo>
                  <a:pt x="2124911" y="3111564"/>
                </a:lnTo>
                <a:lnTo>
                  <a:pt x="2096584" y="3078366"/>
                </a:lnTo>
                <a:lnTo>
                  <a:pt x="2068504" y="3044286"/>
                </a:lnTo>
                <a:lnTo>
                  <a:pt x="2040552" y="3009281"/>
                </a:lnTo>
                <a:lnTo>
                  <a:pt x="2012612" y="2973308"/>
                </a:lnTo>
                <a:lnTo>
                  <a:pt x="1984566" y="2936326"/>
                </a:lnTo>
                <a:lnTo>
                  <a:pt x="1956298" y="2898290"/>
                </a:lnTo>
                <a:lnTo>
                  <a:pt x="1927691" y="2859158"/>
                </a:lnTo>
                <a:lnTo>
                  <a:pt x="1898626" y="2818888"/>
                </a:lnTo>
                <a:lnTo>
                  <a:pt x="1696879" y="2535386"/>
                </a:lnTo>
                <a:lnTo>
                  <a:pt x="1643325" y="2461315"/>
                </a:lnTo>
                <a:lnTo>
                  <a:pt x="1615378" y="2423062"/>
                </a:lnTo>
                <a:lnTo>
                  <a:pt x="1586585" y="2383972"/>
                </a:lnTo>
                <a:lnTo>
                  <a:pt x="1556900" y="2344028"/>
                </a:lnTo>
                <a:lnTo>
                  <a:pt x="1526273" y="2303211"/>
                </a:lnTo>
                <a:lnTo>
                  <a:pt x="1494656" y="2261503"/>
                </a:lnTo>
                <a:lnTo>
                  <a:pt x="1455957" y="2211951"/>
                </a:lnTo>
                <a:lnTo>
                  <a:pt x="1416903" y="2164280"/>
                </a:lnTo>
                <a:lnTo>
                  <a:pt x="1377537" y="2118407"/>
                </a:lnTo>
                <a:lnTo>
                  <a:pt x="1337906" y="2074250"/>
                </a:lnTo>
                <a:lnTo>
                  <a:pt x="1298053" y="2031726"/>
                </a:lnTo>
                <a:lnTo>
                  <a:pt x="1258024" y="1990753"/>
                </a:lnTo>
                <a:lnTo>
                  <a:pt x="1217863" y="1951249"/>
                </a:lnTo>
                <a:lnTo>
                  <a:pt x="1177615" y="1913130"/>
                </a:lnTo>
                <a:lnTo>
                  <a:pt x="1137325" y="1876316"/>
                </a:lnTo>
                <a:lnTo>
                  <a:pt x="1097037" y="1840722"/>
                </a:lnTo>
                <a:lnTo>
                  <a:pt x="1056797" y="1806266"/>
                </a:lnTo>
                <a:lnTo>
                  <a:pt x="1016650" y="1772867"/>
                </a:lnTo>
                <a:lnTo>
                  <a:pt x="976639" y="1740442"/>
                </a:lnTo>
                <a:lnTo>
                  <a:pt x="936810" y="1708907"/>
                </a:lnTo>
                <a:lnTo>
                  <a:pt x="897208" y="1678181"/>
                </a:lnTo>
                <a:lnTo>
                  <a:pt x="857877" y="1648182"/>
                </a:lnTo>
                <a:lnTo>
                  <a:pt x="593919" y="1451591"/>
                </a:lnTo>
                <a:lnTo>
                  <a:pt x="558371" y="1424432"/>
                </a:lnTo>
                <a:lnTo>
                  <a:pt x="523498" y="1397258"/>
                </a:lnTo>
                <a:lnTo>
                  <a:pt x="489343" y="1369984"/>
                </a:lnTo>
                <a:lnTo>
                  <a:pt x="455953" y="1342530"/>
                </a:lnTo>
                <a:lnTo>
                  <a:pt x="423372" y="1314812"/>
                </a:lnTo>
                <a:lnTo>
                  <a:pt x="391644" y="1286749"/>
                </a:lnTo>
                <a:lnTo>
                  <a:pt x="360814" y="1258257"/>
                </a:lnTo>
                <a:lnTo>
                  <a:pt x="330927" y="1229254"/>
                </a:lnTo>
                <a:lnTo>
                  <a:pt x="302029" y="1199658"/>
                </a:lnTo>
                <a:lnTo>
                  <a:pt x="274163" y="1169386"/>
                </a:lnTo>
                <a:lnTo>
                  <a:pt x="247374" y="1138356"/>
                </a:lnTo>
                <a:lnTo>
                  <a:pt x="221708" y="1106485"/>
                </a:lnTo>
                <a:lnTo>
                  <a:pt x="197209" y="1073691"/>
                </a:lnTo>
                <a:lnTo>
                  <a:pt x="171663" y="1036445"/>
                </a:lnTo>
                <a:lnTo>
                  <a:pt x="147646" y="997875"/>
                </a:lnTo>
                <a:lnTo>
                  <a:pt x="125216" y="957870"/>
                </a:lnTo>
                <a:lnTo>
                  <a:pt x="104433" y="916319"/>
                </a:lnTo>
                <a:lnTo>
                  <a:pt x="85356" y="873111"/>
                </a:lnTo>
                <a:lnTo>
                  <a:pt x="68044" y="828136"/>
                </a:lnTo>
                <a:lnTo>
                  <a:pt x="52556" y="781283"/>
                </a:lnTo>
                <a:lnTo>
                  <a:pt x="38952" y="732441"/>
                </a:lnTo>
                <a:lnTo>
                  <a:pt x="27291" y="681499"/>
                </a:lnTo>
                <a:lnTo>
                  <a:pt x="17633" y="628347"/>
                </a:lnTo>
                <a:lnTo>
                  <a:pt x="10036" y="572873"/>
                </a:lnTo>
                <a:lnTo>
                  <a:pt x="5391" y="526265"/>
                </a:lnTo>
                <a:lnTo>
                  <a:pt x="2179" y="479922"/>
                </a:lnTo>
                <a:lnTo>
                  <a:pt x="385" y="433861"/>
                </a:lnTo>
                <a:lnTo>
                  <a:pt x="0" y="388098"/>
                </a:lnTo>
                <a:lnTo>
                  <a:pt x="1008" y="342651"/>
                </a:lnTo>
                <a:lnTo>
                  <a:pt x="3399" y="297537"/>
                </a:lnTo>
                <a:lnTo>
                  <a:pt x="7160" y="252772"/>
                </a:lnTo>
                <a:lnTo>
                  <a:pt x="12279" y="208373"/>
                </a:lnTo>
                <a:lnTo>
                  <a:pt x="18742" y="164358"/>
                </a:lnTo>
                <a:lnTo>
                  <a:pt x="26538" y="120743"/>
                </a:lnTo>
                <a:lnTo>
                  <a:pt x="35655" y="77546"/>
                </a:lnTo>
                <a:lnTo>
                  <a:pt x="46079" y="34782"/>
                </a:lnTo>
                <a:lnTo>
                  <a:pt x="55713" y="0"/>
                </a:lnTo>
                <a:lnTo>
                  <a:pt x="4256327" y="0"/>
                </a:lnTo>
                <a:lnTo>
                  <a:pt x="4256327" y="3718711"/>
                </a:lnTo>
                <a:lnTo>
                  <a:pt x="4255308" y="3719075"/>
                </a:lnTo>
                <a:lnTo>
                  <a:pt x="4213275" y="3733088"/>
                </a:lnTo>
                <a:lnTo>
                  <a:pt x="4171083" y="3746133"/>
                </a:lnTo>
                <a:lnTo>
                  <a:pt x="4128749" y="3758199"/>
                </a:lnTo>
                <a:lnTo>
                  <a:pt x="4086291" y="3769279"/>
                </a:lnTo>
                <a:lnTo>
                  <a:pt x="4043724" y="3779361"/>
                </a:lnTo>
                <a:lnTo>
                  <a:pt x="4001065" y="3788438"/>
                </a:lnTo>
                <a:lnTo>
                  <a:pt x="3958332" y="3796499"/>
                </a:lnTo>
                <a:lnTo>
                  <a:pt x="3915540" y="3803535"/>
                </a:lnTo>
                <a:lnTo>
                  <a:pt x="3872707" y="3809538"/>
                </a:lnTo>
                <a:lnTo>
                  <a:pt x="3829850" y="3814496"/>
                </a:lnTo>
                <a:lnTo>
                  <a:pt x="3786984" y="3818402"/>
                </a:lnTo>
                <a:lnTo>
                  <a:pt x="3744127" y="3821246"/>
                </a:lnTo>
                <a:lnTo>
                  <a:pt x="3701296" y="3823018"/>
                </a:lnTo>
                <a:lnTo>
                  <a:pt x="3658506" y="3823709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46BD51B-5B1E-919E-6FD2-EAA7FCBD3C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5165" y="378985"/>
            <a:ext cx="1864360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4000" spc="-33" dirty="0"/>
              <a:t>I</a:t>
            </a:r>
            <a:r>
              <a:rPr sz="4000" spc="-140" dirty="0"/>
              <a:t>n</a:t>
            </a:r>
            <a:r>
              <a:rPr sz="4000" spc="297" dirty="0"/>
              <a:t>s</a:t>
            </a:r>
            <a:r>
              <a:rPr sz="4000" spc="-73" dirty="0"/>
              <a:t>i</a:t>
            </a:r>
            <a:r>
              <a:rPr sz="4000" spc="450" dirty="0"/>
              <a:t>g</a:t>
            </a:r>
            <a:r>
              <a:rPr sz="4000" spc="-150" dirty="0"/>
              <a:t>h</a:t>
            </a:r>
            <a:r>
              <a:rPr sz="4000" spc="-190" dirty="0"/>
              <a:t>t</a:t>
            </a:r>
            <a:r>
              <a:rPr sz="4000" spc="297" dirty="0"/>
              <a:t>s</a:t>
            </a:r>
            <a:endParaRPr sz="4000" dirty="0"/>
          </a:p>
        </p:txBody>
      </p:sp>
      <p:pic>
        <p:nvPicPr>
          <p:cNvPr id="41" name="object 41">
            <a:extLst>
              <a:ext uri="{FF2B5EF4-FFF2-40B4-BE49-F238E27FC236}">
                <a16:creationId xmlns:a16="http://schemas.microsoft.com/office/drawing/2014/main" id="{8F2A8003-DB59-F60C-6C3F-3B6FFBB4F70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19731" y="4898006"/>
            <a:ext cx="1681125" cy="14991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DFF116-E4B6-F862-D2F6-30BB581EC454}"/>
              </a:ext>
            </a:extLst>
          </p:cNvPr>
          <p:cNvSpPr txBox="1"/>
          <p:nvPr/>
        </p:nvSpPr>
        <p:spPr>
          <a:xfrm>
            <a:off x="130628" y="1505635"/>
            <a:ext cx="39297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2.25%</a:t>
            </a:r>
            <a:r>
              <a:rPr lang="en-US" dirty="0"/>
              <a:t> of total orders were suspected of fraud.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61E9C8-8863-3DCD-94DC-6839894CBEED}"/>
              </a:ext>
            </a:extLst>
          </p:cNvPr>
          <p:cNvSpPr txBox="1"/>
          <p:nvPr/>
        </p:nvSpPr>
        <p:spPr>
          <a:xfrm>
            <a:off x="5083631" y="1085265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Top Customer Segments Contributing to Sales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Consumer</a:t>
            </a:r>
            <a:r>
              <a:rPr lang="en-US" dirty="0"/>
              <a:t> segment contributes the most to sales, accounting for </a:t>
            </a:r>
            <a:r>
              <a:rPr lang="en-US" b="1" dirty="0"/>
              <a:t>51.74%</a:t>
            </a:r>
            <a:r>
              <a:rPr lang="en-US" dirty="0"/>
              <a:t> of total sales after discount.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Corporate</a:t>
            </a:r>
            <a:r>
              <a:rPr lang="en-US" dirty="0"/>
              <a:t> segment follows, contributing </a:t>
            </a:r>
            <a:r>
              <a:rPr lang="en-US" b="1" dirty="0"/>
              <a:t>30.57%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Home Office</a:t>
            </a:r>
            <a:r>
              <a:rPr lang="en-US" dirty="0"/>
              <a:t> segment has the smallest contribution with </a:t>
            </a:r>
            <a:r>
              <a:rPr lang="en-US" b="1" dirty="0"/>
              <a:t>17.68%</a:t>
            </a:r>
            <a:r>
              <a:rPr lang="en-US" dirty="0"/>
              <a:t> of total sales.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94F4FC-E8F6-F48A-32F8-DB7FE48ED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549" y="2928659"/>
            <a:ext cx="4582164" cy="9907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D9ACCF3-C9C9-3878-BC0B-D44ABF725489}"/>
              </a:ext>
            </a:extLst>
          </p:cNvPr>
          <p:cNvSpPr txBox="1"/>
          <p:nvPr/>
        </p:nvSpPr>
        <p:spPr>
          <a:xfrm>
            <a:off x="5473151" y="4607728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Top Customer Cities by Sales Revenue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Caguas</a:t>
            </a:r>
            <a:r>
              <a:rPr lang="en-US" dirty="0"/>
              <a:t> generates the highest total profit and stands out significantly among all cities.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Other leading cities include </a:t>
            </a:r>
            <a:r>
              <a:rPr lang="en-US" b="1" dirty="0"/>
              <a:t>Chicago</a:t>
            </a:r>
            <a:r>
              <a:rPr lang="en-US" dirty="0"/>
              <a:t>, </a:t>
            </a:r>
            <a:r>
              <a:rPr lang="en-US" b="1" dirty="0"/>
              <a:t>Los Angeles</a:t>
            </a:r>
            <a:r>
              <a:rPr lang="en-US" dirty="0"/>
              <a:t>, </a:t>
            </a:r>
            <a:r>
              <a:rPr lang="en-US" b="1" dirty="0"/>
              <a:t>Brooklyn</a:t>
            </a:r>
            <a:r>
              <a:rPr lang="en-US" dirty="0"/>
              <a:t>, and </a:t>
            </a:r>
            <a:r>
              <a:rPr lang="en-US" b="1" dirty="0"/>
              <a:t>Bronx</a:t>
            </a:r>
            <a:r>
              <a:rPr lang="en-US" dirty="0"/>
              <a:t>.</a:t>
            </a:r>
          </a:p>
        </p:txBody>
      </p:sp>
      <p:pic>
        <p:nvPicPr>
          <p:cNvPr id="11" name="Picture 10" descr="A colorful circle with white text&#10;&#10;Description automatically generated">
            <a:extLst>
              <a:ext uri="{FF2B5EF4-FFF2-40B4-BE49-F238E27FC236}">
                <a16:creationId xmlns:a16="http://schemas.microsoft.com/office/drawing/2014/main" id="{7C4A773B-6757-860E-BCE8-53ADF3732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1768"/>
            <a:ext cx="5201896" cy="218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73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85951-23B8-D1B8-34CA-6AA2EC117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>
            <a:extLst>
              <a:ext uri="{FF2B5EF4-FFF2-40B4-BE49-F238E27FC236}">
                <a16:creationId xmlns:a16="http://schemas.microsoft.com/office/drawing/2014/main" id="{65C8CD2F-B86A-E7BA-6172-B17979D386F6}"/>
              </a:ext>
            </a:extLst>
          </p:cNvPr>
          <p:cNvSpPr txBox="1"/>
          <p:nvPr/>
        </p:nvSpPr>
        <p:spPr>
          <a:xfrm>
            <a:off x="741491" y="2092921"/>
            <a:ext cx="5702851" cy="419944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351367" indent="-342900">
              <a:spcBef>
                <a:spcPts val="67"/>
              </a:spcBef>
              <a:buFont typeface="Arial" panose="020B0604020202020204" pitchFamily="34" charset="0"/>
              <a:buChar char="•"/>
            </a:pPr>
            <a:r>
              <a:rPr lang="en-US" sz="2400" spc="-30" dirty="0">
                <a:solidFill>
                  <a:srgbClr val="34363B"/>
                </a:solidFill>
                <a:latin typeface="Trebuchet MS"/>
                <a:cs typeface="Trebuchet MS"/>
              </a:rPr>
              <a:t>Radwa Nasser Mostafa </a:t>
            </a:r>
          </a:p>
          <a:p>
            <a:pPr marL="351367" indent="-342900">
              <a:spcBef>
                <a:spcPts val="67"/>
              </a:spcBef>
              <a:buFont typeface="Arial" panose="020B0604020202020204" pitchFamily="34" charset="0"/>
              <a:buChar char="•"/>
            </a:pPr>
            <a:endParaRPr lang="en-US" sz="2400" spc="-30" dirty="0">
              <a:solidFill>
                <a:srgbClr val="34363B"/>
              </a:solidFill>
              <a:latin typeface="Trebuchet MS"/>
              <a:cs typeface="Trebuchet MS"/>
            </a:endParaRPr>
          </a:p>
          <a:p>
            <a:pPr marL="351367" indent="-342900">
              <a:spcBef>
                <a:spcPts val="67"/>
              </a:spcBef>
              <a:buFont typeface="Arial" panose="020B0604020202020204" pitchFamily="34" charset="0"/>
              <a:buChar char="•"/>
            </a:pPr>
            <a:r>
              <a:rPr lang="en-US" sz="2400" spc="-30" dirty="0">
                <a:solidFill>
                  <a:srgbClr val="34363B"/>
                </a:solidFill>
                <a:latin typeface="Trebuchet MS"/>
                <a:cs typeface="Trebuchet MS"/>
              </a:rPr>
              <a:t>Mahmoud Emad Mohamed</a:t>
            </a:r>
          </a:p>
          <a:p>
            <a:pPr marL="8467">
              <a:spcBef>
                <a:spcPts val="67"/>
              </a:spcBef>
            </a:pPr>
            <a:r>
              <a:rPr lang="en-US" sz="2400" spc="-30" dirty="0">
                <a:solidFill>
                  <a:srgbClr val="34363B"/>
                </a:solidFill>
                <a:latin typeface="Trebuchet MS"/>
                <a:cs typeface="Trebuchet MS"/>
              </a:rPr>
              <a:t> </a:t>
            </a:r>
            <a:endParaRPr lang="ar-EG" sz="2400" spc="-30" dirty="0">
              <a:solidFill>
                <a:srgbClr val="34363B"/>
              </a:solidFill>
              <a:latin typeface="Trebuchet MS"/>
              <a:cs typeface="Trebuchet MS"/>
            </a:endParaRPr>
          </a:p>
          <a:p>
            <a:pPr marL="351367" indent="-342900">
              <a:spcBef>
                <a:spcPts val="67"/>
              </a:spcBef>
              <a:buFont typeface="Arial" panose="020B0604020202020204" pitchFamily="34" charset="0"/>
              <a:buChar char="•"/>
            </a:pPr>
            <a:r>
              <a:rPr lang="en-US" sz="2400" spc="-30" dirty="0">
                <a:solidFill>
                  <a:srgbClr val="34363B"/>
                </a:solidFill>
                <a:latin typeface="Trebuchet MS"/>
                <a:cs typeface="Trebuchet MS"/>
              </a:rPr>
              <a:t>Sherif Saied Abdelraheem</a:t>
            </a:r>
          </a:p>
          <a:p>
            <a:pPr marL="351367" indent="-342900">
              <a:spcBef>
                <a:spcPts val="67"/>
              </a:spcBef>
              <a:buFont typeface="Arial" panose="020B0604020202020204" pitchFamily="34" charset="0"/>
              <a:buChar char="•"/>
            </a:pPr>
            <a:endParaRPr lang="en-US" sz="2400" spc="-30" dirty="0">
              <a:solidFill>
                <a:srgbClr val="34363B"/>
              </a:solidFill>
              <a:latin typeface="Trebuchet MS"/>
              <a:cs typeface="Trebuchet MS"/>
            </a:endParaRPr>
          </a:p>
          <a:p>
            <a:pPr marL="351367" indent="-342900">
              <a:spcBef>
                <a:spcPts val="67"/>
              </a:spcBef>
              <a:buFont typeface="Arial" panose="020B0604020202020204" pitchFamily="34" charset="0"/>
              <a:buChar char="•"/>
            </a:pPr>
            <a:r>
              <a:rPr lang="en-US" sz="2400" spc="-30" dirty="0">
                <a:solidFill>
                  <a:srgbClr val="34363B"/>
                </a:solidFill>
                <a:latin typeface="Trebuchet MS"/>
                <a:cs typeface="Trebuchet MS"/>
              </a:rPr>
              <a:t>Alaa Ahmed Mahmoud</a:t>
            </a:r>
            <a:endParaRPr lang="ar-EG" sz="2400" spc="-30" dirty="0">
              <a:solidFill>
                <a:srgbClr val="34363B"/>
              </a:solidFill>
              <a:latin typeface="Trebuchet MS"/>
              <a:cs typeface="Trebuchet MS"/>
            </a:endParaRPr>
          </a:p>
          <a:p>
            <a:pPr marL="8467">
              <a:spcBef>
                <a:spcPts val="67"/>
              </a:spcBef>
            </a:pPr>
            <a:r>
              <a:rPr lang="en-US" sz="2400" spc="-30" dirty="0">
                <a:solidFill>
                  <a:srgbClr val="34363B"/>
                </a:solidFill>
                <a:latin typeface="Trebuchet MS"/>
                <a:cs typeface="Trebuchet MS"/>
              </a:rPr>
              <a:t> </a:t>
            </a:r>
          </a:p>
          <a:p>
            <a:pPr marL="351367" indent="-342900">
              <a:spcBef>
                <a:spcPts val="67"/>
              </a:spcBef>
              <a:buFont typeface="Arial" panose="020B0604020202020204" pitchFamily="34" charset="0"/>
              <a:buChar char="•"/>
            </a:pPr>
            <a:endParaRPr lang="en-US" sz="2400" spc="-30" dirty="0">
              <a:solidFill>
                <a:srgbClr val="34363B"/>
              </a:solidFill>
              <a:latin typeface="Trebuchet MS"/>
              <a:cs typeface="Trebuchet MS"/>
            </a:endParaRPr>
          </a:p>
          <a:p>
            <a:pPr marL="8467">
              <a:spcBef>
                <a:spcPts val="67"/>
              </a:spcBef>
            </a:pPr>
            <a:endParaRPr lang="en-US" sz="2400" spc="-30" dirty="0">
              <a:solidFill>
                <a:srgbClr val="34363B"/>
              </a:solidFill>
              <a:latin typeface="Trebuchet MS"/>
              <a:cs typeface="Trebuchet MS"/>
            </a:endParaRPr>
          </a:p>
          <a:p>
            <a:pPr marL="8467">
              <a:spcBef>
                <a:spcPts val="67"/>
              </a:spcBef>
            </a:pPr>
            <a:endParaRPr sz="2400" dirty="0">
              <a:latin typeface="Trebuchet MS"/>
              <a:cs typeface="Trebuchet MS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00656D1A-4822-43B5-811E-E78FF2828E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80927" y="810217"/>
            <a:ext cx="8660513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4000" spc="113" dirty="0"/>
              <a:t>Meet</a:t>
            </a:r>
            <a:r>
              <a:rPr sz="4000" spc="-233" dirty="0"/>
              <a:t> </a:t>
            </a:r>
            <a:r>
              <a:rPr lang="en-US" sz="4000" spc="-13" dirty="0"/>
              <a:t>your </a:t>
            </a:r>
            <a:r>
              <a:rPr sz="4000" dirty="0"/>
              <a:t>Analysis</a:t>
            </a:r>
            <a:r>
              <a:rPr lang="en-US" sz="4000" dirty="0"/>
              <a:t> wizards</a:t>
            </a:r>
            <a:endParaRPr sz="4000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670375C-6A3D-30A3-5F1E-5420980A50BB}"/>
              </a:ext>
            </a:extLst>
          </p:cNvPr>
          <p:cNvSpPr txBox="1">
            <a:spLocks/>
          </p:cNvSpPr>
          <p:nvPr/>
        </p:nvSpPr>
        <p:spPr>
          <a:xfrm>
            <a:off x="11049002" y="637812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EE24C92-1265-4741-8F9F-404A15D9386E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91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346392"/>
            <a:ext cx="1551940" cy="1511723"/>
          </a:xfrm>
          <a:custGeom>
            <a:avLst/>
            <a:gdLst/>
            <a:ahLst/>
            <a:cxnLst/>
            <a:rect l="l" t="t" r="r" b="b"/>
            <a:pathLst>
              <a:path w="2327910" h="2267584">
                <a:moveTo>
                  <a:pt x="2327545" y="2267412"/>
                </a:moveTo>
                <a:lnTo>
                  <a:pt x="0" y="2267412"/>
                </a:lnTo>
                <a:lnTo>
                  <a:pt x="0" y="1317"/>
                </a:lnTo>
                <a:lnTo>
                  <a:pt x="38247" y="55"/>
                </a:lnTo>
                <a:lnTo>
                  <a:pt x="83605" y="0"/>
                </a:lnTo>
                <a:lnTo>
                  <a:pt x="129037" y="1395"/>
                </a:lnTo>
                <a:lnTo>
                  <a:pt x="174473" y="4255"/>
                </a:lnTo>
                <a:lnTo>
                  <a:pt x="219842" y="8591"/>
                </a:lnTo>
                <a:lnTo>
                  <a:pt x="265075" y="14418"/>
                </a:lnTo>
                <a:lnTo>
                  <a:pt x="310101" y="21748"/>
                </a:lnTo>
                <a:lnTo>
                  <a:pt x="354850" y="30595"/>
                </a:lnTo>
                <a:lnTo>
                  <a:pt x="399252" y="40971"/>
                </a:lnTo>
                <a:lnTo>
                  <a:pt x="443238" y="52890"/>
                </a:lnTo>
                <a:lnTo>
                  <a:pt x="486736" y="66365"/>
                </a:lnTo>
                <a:lnTo>
                  <a:pt x="529677" y="81409"/>
                </a:lnTo>
                <a:lnTo>
                  <a:pt x="571991" y="98036"/>
                </a:lnTo>
                <a:lnTo>
                  <a:pt x="613607" y="116258"/>
                </a:lnTo>
                <a:lnTo>
                  <a:pt x="654456" y="136088"/>
                </a:lnTo>
                <a:lnTo>
                  <a:pt x="694467" y="157540"/>
                </a:lnTo>
                <a:lnTo>
                  <a:pt x="733571" y="180627"/>
                </a:lnTo>
                <a:lnTo>
                  <a:pt x="771696" y="205362"/>
                </a:lnTo>
                <a:lnTo>
                  <a:pt x="808774" y="231758"/>
                </a:lnTo>
                <a:lnTo>
                  <a:pt x="844734" y="259829"/>
                </a:lnTo>
                <a:lnTo>
                  <a:pt x="879506" y="289587"/>
                </a:lnTo>
                <a:lnTo>
                  <a:pt x="913019" y="321045"/>
                </a:lnTo>
                <a:lnTo>
                  <a:pt x="945204" y="354217"/>
                </a:lnTo>
                <a:lnTo>
                  <a:pt x="975990" y="389116"/>
                </a:lnTo>
                <a:lnTo>
                  <a:pt x="1005308" y="425755"/>
                </a:lnTo>
                <a:lnTo>
                  <a:pt x="1033088" y="464148"/>
                </a:lnTo>
                <a:lnTo>
                  <a:pt x="1059258" y="504306"/>
                </a:lnTo>
                <a:lnTo>
                  <a:pt x="1084747" y="547973"/>
                </a:lnTo>
                <a:lnTo>
                  <a:pt x="1108318" y="592647"/>
                </a:lnTo>
                <a:lnTo>
                  <a:pt x="1130405" y="638094"/>
                </a:lnTo>
                <a:lnTo>
                  <a:pt x="1151441" y="684077"/>
                </a:lnTo>
                <a:lnTo>
                  <a:pt x="1171858" y="730361"/>
                </a:lnTo>
                <a:lnTo>
                  <a:pt x="1192091" y="776708"/>
                </a:lnTo>
                <a:lnTo>
                  <a:pt x="1212572" y="822884"/>
                </a:lnTo>
                <a:lnTo>
                  <a:pt x="1233735" y="868651"/>
                </a:lnTo>
                <a:lnTo>
                  <a:pt x="1256012" y="913775"/>
                </a:lnTo>
                <a:lnTo>
                  <a:pt x="1279838" y="958018"/>
                </a:lnTo>
                <a:lnTo>
                  <a:pt x="1305646" y="1001145"/>
                </a:lnTo>
                <a:lnTo>
                  <a:pt x="1333868" y="1042920"/>
                </a:lnTo>
                <a:lnTo>
                  <a:pt x="1364938" y="1083107"/>
                </a:lnTo>
                <a:lnTo>
                  <a:pt x="1399289" y="1121470"/>
                </a:lnTo>
                <a:lnTo>
                  <a:pt x="1430952" y="1153496"/>
                </a:lnTo>
                <a:lnTo>
                  <a:pt x="1463539" y="1185152"/>
                </a:lnTo>
                <a:lnTo>
                  <a:pt x="1496941" y="1216508"/>
                </a:lnTo>
                <a:lnTo>
                  <a:pt x="1531051" y="1247638"/>
                </a:lnTo>
                <a:lnTo>
                  <a:pt x="1565762" y="1278611"/>
                </a:lnTo>
                <a:lnTo>
                  <a:pt x="1636556" y="1340375"/>
                </a:lnTo>
                <a:lnTo>
                  <a:pt x="1744562" y="1433633"/>
                </a:lnTo>
                <a:lnTo>
                  <a:pt x="1780618" y="1465167"/>
                </a:lnTo>
                <a:lnTo>
                  <a:pt x="1816522" y="1497046"/>
                </a:lnTo>
                <a:lnTo>
                  <a:pt x="1852165" y="1529339"/>
                </a:lnTo>
                <a:lnTo>
                  <a:pt x="1887442" y="1562118"/>
                </a:lnTo>
                <a:lnTo>
                  <a:pt x="1922243" y="1595454"/>
                </a:lnTo>
                <a:lnTo>
                  <a:pt x="1956462" y="1629420"/>
                </a:lnTo>
                <a:lnTo>
                  <a:pt x="1989990" y="1664085"/>
                </a:lnTo>
                <a:lnTo>
                  <a:pt x="2022721" y="1699522"/>
                </a:lnTo>
                <a:lnTo>
                  <a:pt x="2054547" y="1735802"/>
                </a:lnTo>
                <a:lnTo>
                  <a:pt x="2085360" y="1772996"/>
                </a:lnTo>
                <a:lnTo>
                  <a:pt x="2115052" y="1811176"/>
                </a:lnTo>
                <a:lnTo>
                  <a:pt x="2143516" y="1850413"/>
                </a:lnTo>
                <a:lnTo>
                  <a:pt x="2170645" y="1890778"/>
                </a:lnTo>
                <a:lnTo>
                  <a:pt x="2196331" y="1932343"/>
                </a:lnTo>
                <a:lnTo>
                  <a:pt x="2220466" y="1975179"/>
                </a:lnTo>
                <a:lnTo>
                  <a:pt x="2242943" y="2019357"/>
                </a:lnTo>
                <a:lnTo>
                  <a:pt x="2263654" y="2064950"/>
                </a:lnTo>
                <a:lnTo>
                  <a:pt x="2282492" y="2112027"/>
                </a:lnTo>
                <a:lnTo>
                  <a:pt x="2299349" y="2160661"/>
                </a:lnTo>
                <a:lnTo>
                  <a:pt x="2314117" y="2210923"/>
                </a:lnTo>
                <a:lnTo>
                  <a:pt x="2326690" y="2262884"/>
                </a:lnTo>
                <a:lnTo>
                  <a:pt x="2327545" y="2267412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543473" cy="1027430"/>
          </a:xfrm>
          <a:custGeom>
            <a:avLst/>
            <a:gdLst/>
            <a:ahLst/>
            <a:cxnLst/>
            <a:rect l="l" t="t" r="r" b="b"/>
            <a:pathLst>
              <a:path w="2315210" h="1541145">
                <a:moveTo>
                  <a:pt x="0" y="1541132"/>
                </a:moveTo>
                <a:lnTo>
                  <a:pt x="0" y="0"/>
                </a:lnTo>
                <a:lnTo>
                  <a:pt x="2315216" y="0"/>
                </a:lnTo>
                <a:lnTo>
                  <a:pt x="2313400" y="47699"/>
                </a:lnTo>
                <a:lnTo>
                  <a:pt x="2310217" y="92263"/>
                </a:lnTo>
                <a:lnTo>
                  <a:pt x="2305641" y="136476"/>
                </a:lnTo>
                <a:lnTo>
                  <a:pt x="2299672" y="180295"/>
                </a:lnTo>
                <a:lnTo>
                  <a:pt x="2292307" y="223675"/>
                </a:lnTo>
                <a:lnTo>
                  <a:pt x="2283546" y="266574"/>
                </a:lnTo>
                <a:lnTo>
                  <a:pt x="2273389" y="308948"/>
                </a:lnTo>
                <a:lnTo>
                  <a:pt x="2261833" y="350754"/>
                </a:lnTo>
                <a:lnTo>
                  <a:pt x="2248879" y="391948"/>
                </a:lnTo>
                <a:lnTo>
                  <a:pt x="2234524" y="432487"/>
                </a:lnTo>
                <a:lnTo>
                  <a:pt x="2218769" y="472327"/>
                </a:lnTo>
                <a:lnTo>
                  <a:pt x="2201612" y="511426"/>
                </a:lnTo>
                <a:lnTo>
                  <a:pt x="2183051" y="549739"/>
                </a:lnTo>
                <a:lnTo>
                  <a:pt x="2163087" y="587223"/>
                </a:lnTo>
                <a:lnTo>
                  <a:pt x="2141718" y="623835"/>
                </a:lnTo>
                <a:lnTo>
                  <a:pt x="2118943" y="659532"/>
                </a:lnTo>
                <a:lnTo>
                  <a:pt x="2094760" y="694269"/>
                </a:lnTo>
                <a:lnTo>
                  <a:pt x="2069170" y="728004"/>
                </a:lnTo>
                <a:lnTo>
                  <a:pt x="2042172" y="760694"/>
                </a:lnTo>
                <a:lnTo>
                  <a:pt x="2013763" y="792294"/>
                </a:lnTo>
                <a:lnTo>
                  <a:pt x="1983943" y="822761"/>
                </a:lnTo>
                <a:lnTo>
                  <a:pt x="1952711" y="852052"/>
                </a:lnTo>
                <a:lnTo>
                  <a:pt x="1899130" y="899188"/>
                </a:lnTo>
                <a:lnTo>
                  <a:pt x="1847792" y="942371"/>
                </a:lnTo>
                <a:lnTo>
                  <a:pt x="1798471" y="981804"/>
                </a:lnTo>
                <a:lnTo>
                  <a:pt x="1750938" y="1017691"/>
                </a:lnTo>
                <a:lnTo>
                  <a:pt x="1704967" y="1050238"/>
                </a:lnTo>
                <a:lnTo>
                  <a:pt x="1660329" y="1079646"/>
                </a:lnTo>
                <a:lnTo>
                  <a:pt x="1616799" y="1106122"/>
                </a:lnTo>
                <a:lnTo>
                  <a:pt x="1574148" y="1129869"/>
                </a:lnTo>
                <a:lnTo>
                  <a:pt x="1532148" y="1151091"/>
                </a:lnTo>
                <a:lnTo>
                  <a:pt x="1490574" y="1169992"/>
                </a:lnTo>
                <a:lnTo>
                  <a:pt x="1449197" y="1186776"/>
                </a:lnTo>
                <a:lnTo>
                  <a:pt x="1407790" y="1201648"/>
                </a:lnTo>
                <a:lnTo>
                  <a:pt x="1366125" y="1214811"/>
                </a:lnTo>
                <a:lnTo>
                  <a:pt x="1323976" y="1226470"/>
                </a:lnTo>
                <a:lnTo>
                  <a:pt x="1281114" y="1236828"/>
                </a:lnTo>
                <a:lnTo>
                  <a:pt x="1237314" y="1246090"/>
                </a:lnTo>
                <a:lnTo>
                  <a:pt x="1192346" y="1254460"/>
                </a:lnTo>
                <a:lnTo>
                  <a:pt x="1145984" y="1262142"/>
                </a:lnTo>
                <a:lnTo>
                  <a:pt x="1098001" y="1269340"/>
                </a:lnTo>
                <a:lnTo>
                  <a:pt x="769239" y="1313037"/>
                </a:lnTo>
                <a:lnTo>
                  <a:pt x="658596" y="1329367"/>
                </a:lnTo>
                <a:lnTo>
                  <a:pt x="599664" y="1338764"/>
                </a:lnTo>
                <a:lnTo>
                  <a:pt x="538923" y="1349827"/>
                </a:lnTo>
                <a:lnTo>
                  <a:pt x="480356" y="1362602"/>
                </a:lnTo>
                <a:lnTo>
                  <a:pt x="423847" y="1376917"/>
                </a:lnTo>
                <a:lnTo>
                  <a:pt x="369282" y="1392597"/>
                </a:lnTo>
                <a:lnTo>
                  <a:pt x="316546" y="1409469"/>
                </a:lnTo>
                <a:lnTo>
                  <a:pt x="265523" y="1427359"/>
                </a:lnTo>
                <a:lnTo>
                  <a:pt x="216099" y="1446094"/>
                </a:lnTo>
                <a:lnTo>
                  <a:pt x="168158" y="1465500"/>
                </a:lnTo>
                <a:lnTo>
                  <a:pt x="121585" y="1485402"/>
                </a:lnTo>
                <a:lnTo>
                  <a:pt x="76266" y="1505627"/>
                </a:lnTo>
                <a:lnTo>
                  <a:pt x="32085" y="1526002"/>
                </a:lnTo>
                <a:lnTo>
                  <a:pt x="0" y="1541132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" name="object 4"/>
          <p:cNvSpPr/>
          <p:nvPr/>
        </p:nvSpPr>
        <p:spPr>
          <a:xfrm>
            <a:off x="9354449" y="0"/>
            <a:ext cx="2837603" cy="2549313"/>
          </a:xfrm>
          <a:custGeom>
            <a:avLst/>
            <a:gdLst/>
            <a:ahLst/>
            <a:cxnLst/>
            <a:rect l="l" t="t" r="r" b="b"/>
            <a:pathLst>
              <a:path w="4256405" h="3823970">
                <a:moveTo>
                  <a:pt x="3658506" y="3823709"/>
                </a:moveTo>
                <a:lnTo>
                  <a:pt x="3615775" y="3823309"/>
                </a:lnTo>
                <a:lnTo>
                  <a:pt x="3573120" y="3821810"/>
                </a:lnTo>
                <a:lnTo>
                  <a:pt x="3530558" y="3819202"/>
                </a:lnTo>
                <a:lnTo>
                  <a:pt x="3488104" y="3815475"/>
                </a:lnTo>
                <a:lnTo>
                  <a:pt x="3445775" y="3810620"/>
                </a:lnTo>
                <a:lnTo>
                  <a:pt x="3403590" y="3804628"/>
                </a:lnTo>
                <a:lnTo>
                  <a:pt x="3361563" y="3797490"/>
                </a:lnTo>
                <a:lnTo>
                  <a:pt x="3319712" y="3789195"/>
                </a:lnTo>
                <a:lnTo>
                  <a:pt x="3278054" y="3779735"/>
                </a:lnTo>
                <a:lnTo>
                  <a:pt x="3236604" y="3769101"/>
                </a:lnTo>
                <a:lnTo>
                  <a:pt x="3195381" y="3757282"/>
                </a:lnTo>
                <a:lnTo>
                  <a:pt x="3154400" y="3744270"/>
                </a:lnTo>
                <a:lnTo>
                  <a:pt x="3113679" y="3730054"/>
                </a:lnTo>
                <a:lnTo>
                  <a:pt x="3047371" y="3705338"/>
                </a:lnTo>
                <a:lnTo>
                  <a:pt x="2984002" y="3680723"/>
                </a:lnTo>
                <a:lnTo>
                  <a:pt x="2923456" y="3656168"/>
                </a:lnTo>
                <a:lnTo>
                  <a:pt x="2865615" y="3631628"/>
                </a:lnTo>
                <a:lnTo>
                  <a:pt x="2810363" y="3607062"/>
                </a:lnTo>
                <a:lnTo>
                  <a:pt x="2757581" y="3582426"/>
                </a:lnTo>
                <a:lnTo>
                  <a:pt x="2707154" y="3557679"/>
                </a:lnTo>
                <a:lnTo>
                  <a:pt x="2658964" y="3532776"/>
                </a:lnTo>
                <a:lnTo>
                  <a:pt x="2612894" y="3507676"/>
                </a:lnTo>
                <a:lnTo>
                  <a:pt x="2568827" y="3482335"/>
                </a:lnTo>
                <a:lnTo>
                  <a:pt x="2526645" y="3456711"/>
                </a:lnTo>
                <a:lnTo>
                  <a:pt x="2486232" y="3430761"/>
                </a:lnTo>
                <a:lnTo>
                  <a:pt x="2447470" y="3404443"/>
                </a:lnTo>
                <a:lnTo>
                  <a:pt x="2410242" y="3377712"/>
                </a:lnTo>
                <a:lnTo>
                  <a:pt x="2374432" y="3350528"/>
                </a:lnTo>
                <a:lnTo>
                  <a:pt x="2339921" y="3322846"/>
                </a:lnTo>
                <a:lnTo>
                  <a:pt x="2306594" y="3294625"/>
                </a:lnTo>
                <a:lnTo>
                  <a:pt x="2274332" y="3265821"/>
                </a:lnTo>
                <a:lnTo>
                  <a:pt x="2243019" y="3236391"/>
                </a:lnTo>
                <a:lnTo>
                  <a:pt x="2212538" y="3206293"/>
                </a:lnTo>
                <a:lnTo>
                  <a:pt x="2182770" y="3175485"/>
                </a:lnTo>
                <a:lnTo>
                  <a:pt x="2153601" y="3143923"/>
                </a:lnTo>
                <a:lnTo>
                  <a:pt x="2124911" y="3111564"/>
                </a:lnTo>
                <a:lnTo>
                  <a:pt x="2096584" y="3078366"/>
                </a:lnTo>
                <a:lnTo>
                  <a:pt x="2068504" y="3044286"/>
                </a:lnTo>
                <a:lnTo>
                  <a:pt x="2040552" y="3009281"/>
                </a:lnTo>
                <a:lnTo>
                  <a:pt x="2012612" y="2973308"/>
                </a:lnTo>
                <a:lnTo>
                  <a:pt x="1984566" y="2936326"/>
                </a:lnTo>
                <a:lnTo>
                  <a:pt x="1956298" y="2898290"/>
                </a:lnTo>
                <a:lnTo>
                  <a:pt x="1927691" y="2859158"/>
                </a:lnTo>
                <a:lnTo>
                  <a:pt x="1898626" y="2818888"/>
                </a:lnTo>
                <a:lnTo>
                  <a:pt x="1696879" y="2535386"/>
                </a:lnTo>
                <a:lnTo>
                  <a:pt x="1643325" y="2461315"/>
                </a:lnTo>
                <a:lnTo>
                  <a:pt x="1615378" y="2423062"/>
                </a:lnTo>
                <a:lnTo>
                  <a:pt x="1586585" y="2383972"/>
                </a:lnTo>
                <a:lnTo>
                  <a:pt x="1556900" y="2344028"/>
                </a:lnTo>
                <a:lnTo>
                  <a:pt x="1526273" y="2303211"/>
                </a:lnTo>
                <a:lnTo>
                  <a:pt x="1494656" y="2261503"/>
                </a:lnTo>
                <a:lnTo>
                  <a:pt x="1455957" y="2211951"/>
                </a:lnTo>
                <a:lnTo>
                  <a:pt x="1416903" y="2164280"/>
                </a:lnTo>
                <a:lnTo>
                  <a:pt x="1377537" y="2118407"/>
                </a:lnTo>
                <a:lnTo>
                  <a:pt x="1337906" y="2074250"/>
                </a:lnTo>
                <a:lnTo>
                  <a:pt x="1298053" y="2031726"/>
                </a:lnTo>
                <a:lnTo>
                  <a:pt x="1258024" y="1990753"/>
                </a:lnTo>
                <a:lnTo>
                  <a:pt x="1217863" y="1951249"/>
                </a:lnTo>
                <a:lnTo>
                  <a:pt x="1177615" y="1913130"/>
                </a:lnTo>
                <a:lnTo>
                  <a:pt x="1137325" y="1876316"/>
                </a:lnTo>
                <a:lnTo>
                  <a:pt x="1097037" y="1840722"/>
                </a:lnTo>
                <a:lnTo>
                  <a:pt x="1056797" y="1806266"/>
                </a:lnTo>
                <a:lnTo>
                  <a:pt x="1016650" y="1772867"/>
                </a:lnTo>
                <a:lnTo>
                  <a:pt x="976639" y="1740442"/>
                </a:lnTo>
                <a:lnTo>
                  <a:pt x="936810" y="1708907"/>
                </a:lnTo>
                <a:lnTo>
                  <a:pt x="897208" y="1678181"/>
                </a:lnTo>
                <a:lnTo>
                  <a:pt x="857877" y="1648182"/>
                </a:lnTo>
                <a:lnTo>
                  <a:pt x="593919" y="1451591"/>
                </a:lnTo>
                <a:lnTo>
                  <a:pt x="558371" y="1424432"/>
                </a:lnTo>
                <a:lnTo>
                  <a:pt x="523498" y="1397258"/>
                </a:lnTo>
                <a:lnTo>
                  <a:pt x="489343" y="1369984"/>
                </a:lnTo>
                <a:lnTo>
                  <a:pt x="455953" y="1342530"/>
                </a:lnTo>
                <a:lnTo>
                  <a:pt x="423372" y="1314812"/>
                </a:lnTo>
                <a:lnTo>
                  <a:pt x="391644" y="1286749"/>
                </a:lnTo>
                <a:lnTo>
                  <a:pt x="360814" y="1258257"/>
                </a:lnTo>
                <a:lnTo>
                  <a:pt x="330927" y="1229254"/>
                </a:lnTo>
                <a:lnTo>
                  <a:pt x="302029" y="1199658"/>
                </a:lnTo>
                <a:lnTo>
                  <a:pt x="274163" y="1169386"/>
                </a:lnTo>
                <a:lnTo>
                  <a:pt x="247374" y="1138356"/>
                </a:lnTo>
                <a:lnTo>
                  <a:pt x="221708" y="1106485"/>
                </a:lnTo>
                <a:lnTo>
                  <a:pt x="197209" y="1073691"/>
                </a:lnTo>
                <a:lnTo>
                  <a:pt x="171663" y="1036445"/>
                </a:lnTo>
                <a:lnTo>
                  <a:pt x="147646" y="997875"/>
                </a:lnTo>
                <a:lnTo>
                  <a:pt x="125216" y="957870"/>
                </a:lnTo>
                <a:lnTo>
                  <a:pt x="104433" y="916319"/>
                </a:lnTo>
                <a:lnTo>
                  <a:pt x="85356" y="873111"/>
                </a:lnTo>
                <a:lnTo>
                  <a:pt x="68044" y="828136"/>
                </a:lnTo>
                <a:lnTo>
                  <a:pt x="52556" y="781283"/>
                </a:lnTo>
                <a:lnTo>
                  <a:pt x="38952" y="732441"/>
                </a:lnTo>
                <a:lnTo>
                  <a:pt x="27291" y="681499"/>
                </a:lnTo>
                <a:lnTo>
                  <a:pt x="17633" y="628347"/>
                </a:lnTo>
                <a:lnTo>
                  <a:pt x="10036" y="572873"/>
                </a:lnTo>
                <a:lnTo>
                  <a:pt x="5391" y="526265"/>
                </a:lnTo>
                <a:lnTo>
                  <a:pt x="2179" y="479922"/>
                </a:lnTo>
                <a:lnTo>
                  <a:pt x="385" y="433861"/>
                </a:lnTo>
                <a:lnTo>
                  <a:pt x="0" y="388098"/>
                </a:lnTo>
                <a:lnTo>
                  <a:pt x="1008" y="342651"/>
                </a:lnTo>
                <a:lnTo>
                  <a:pt x="3399" y="297537"/>
                </a:lnTo>
                <a:lnTo>
                  <a:pt x="7160" y="252772"/>
                </a:lnTo>
                <a:lnTo>
                  <a:pt x="12279" y="208373"/>
                </a:lnTo>
                <a:lnTo>
                  <a:pt x="18742" y="164358"/>
                </a:lnTo>
                <a:lnTo>
                  <a:pt x="26538" y="120743"/>
                </a:lnTo>
                <a:lnTo>
                  <a:pt x="35655" y="77546"/>
                </a:lnTo>
                <a:lnTo>
                  <a:pt x="46079" y="34782"/>
                </a:lnTo>
                <a:lnTo>
                  <a:pt x="55713" y="0"/>
                </a:lnTo>
                <a:lnTo>
                  <a:pt x="4256327" y="0"/>
                </a:lnTo>
                <a:lnTo>
                  <a:pt x="4256327" y="3718711"/>
                </a:lnTo>
                <a:lnTo>
                  <a:pt x="4255308" y="3719075"/>
                </a:lnTo>
                <a:lnTo>
                  <a:pt x="4213275" y="3733088"/>
                </a:lnTo>
                <a:lnTo>
                  <a:pt x="4171083" y="3746133"/>
                </a:lnTo>
                <a:lnTo>
                  <a:pt x="4128749" y="3758199"/>
                </a:lnTo>
                <a:lnTo>
                  <a:pt x="4086291" y="3769279"/>
                </a:lnTo>
                <a:lnTo>
                  <a:pt x="4043724" y="3779361"/>
                </a:lnTo>
                <a:lnTo>
                  <a:pt x="4001065" y="3788438"/>
                </a:lnTo>
                <a:lnTo>
                  <a:pt x="3958332" y="3796499"/>
                </a:lnTo>
                <a:lnTo>
                  <a:pt x="3915540" y="3803535"/>
                </a:lnTo>
                <a:lnTo>
                  <a:pt x="3872707" y="3809538"/>
                </a:lnTo>
                <a:lnTo>
                  <a:pt x="3829850" y="3814496"/>
                </a:lnTo>
                <a:lnTo>
                  <a:pt x="3786984" y="3818402"/>
                </a:lnTo>
                <a:lnTo>
                  <a:pt x="3744127" y="3821246"/>
                </a:lnTo>
                <a:lnTo>
                  <a:pt x="3701296" y="3823018"/>
                </a:lnTo>
                <a:lnTo>
                  <a:pt x="3658506" y="3823709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815165" y="378985"/>
            <a:ext cx="1864360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4000" spc="-33" dirty="0"/>
              <a:t>I</a:t>
            </a:r>
            <a:r>
              <a:rPr sz="4000" spc="-140" dirty="0"/>
              <a:t>n</a:t>
            </a:r>
            <a:r>
              <a:rPr sz="4000" spc="297" dirty="0"/>
              <a:t>s</a:t>
            </a:r>
            <a:r>
              <a:rPr sz="4000" spc="-73" dirty="0"/>
              <a:t>i</a:t>
            </a:r>
            <a:r>
              <a:rPr sz="4000" spc="450" dirty="0"/>
              <a:t>g</a:t>
            </a:r>
            <a:r>
              <a:rPr sz="4000" spc="-150" dirty="0"/>
              <a:t>h</a:t>
            </a:r>
            <a:r>
              <a:rPr sz="4000" spc="-190" dirty="0"/>
              <a:t>t</a:t>
            </a:r>
            <a:r>
              <a:rPr sz="4000" spc="297" dirty="0"/>
              <a:t>s</a:t>
            </a:r>
            <a:endParaRPr sz="4000" dirty="0"/>
          </a:p>
        </p:txBody>
      </p:sp>
      <p:pic>
        <p:nvPicPr>
          <p:cNvPr id="41" name="object 4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10875" y="5358808"/>
            <a:ext cx="1681125" cy="149919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3709E14-BA39-3F32-2EF9-4A4835F96854}"/>
              </a:ext>
            </a:extLst>
          </p:cNvPr>
          <p:cNvSpPr txBox="1"/>
          <p:nvPr/>
        </p:nvSpPr>
        <p:spPr>
          <a:xfrm>
            <a:off x="315686" y="1274656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Relationship Between Delivery Time and Late Delivery Risk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Orders with </a:t>
            </a:r>
            <a:r>
              <a:rPr lang="en-US" b="1" dirty="0"/>
              <a:t>late delivery risk</a:t>
            </a:r>
            <a:r>
              <a:rPr lang="en-US" dirty="0"/>
              <a:t> have an average delivery time of </a:t>
            </a:r>
            <a:r>
              <a:rPr lang="en-US" b="1" dirty="0"/>
              <a:t>4.09 days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contrast, orders without late delivery risk are delivered faster, with an average delivery time of </a:t>
            </a:r>
            <a:r>
              <a:rPr lang="en-US" b="1" dirty="0"/>
              <a:t>2.78 days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indicates that longer delivery times are strongly associated with a higher risk of late deliveries.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E516197-1FA6-6B4A-EA52-371793639849}"/>
              </a:ext>
            </a:extLst>
          </p:cNvPr>
          <p:cNvSpPr txBox="1"/>
          <p:nvPr/>
        </p:nvSpPr>
        <p:spPr>
          <a:xfrm>
            <a:off x="6411686" y="13815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top product with the highest profit margin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C611BD8A-C6F5-F5EE-26E8-0792C6D07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724" y="2968962"/>
            <a:ext cx="5792008" cy="111458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CCA9849-F479-470A-DE8D-EE3F80ADC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247" y="3923004"/>
            <a:ext cx="5200229" cy="135124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3B472-69FF-4F4B-F72B-67079A2AA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C3EC90E-494A-E99C-972C-7BA7AEBB4356}"/>
              </a:ext>
            </a:extLst>
          </p:cNvPr>
          <p:cNvSpPr/>
          <p:nvPr/>
        </p:nvSpPr>
        <p:spPr>
          <a:xfrm>
            <a:off x="0" y="5346392"/>
            <a:ext cx="1551940" cy="1511723"/>
          </a:xfrm>
          <a:custGeom>
            <a:avLst/>
            <a:gdLst/>
            <a:ahLst/>
            <a:cxnLst/>
            <a:rect l="l" t="t" r="r" b="b"/>
            <a:pathLst>
              <a:path w="2327910" h="2267584">
                <a:moveTo>
                  <a:pt x="2327545" y="2267412"/>
                </a:moveTo>
                <a:lnTo>
                  <a:pt x="0" y="2267412"/>
                </a:lnTo>
                <a:lnTo>
                  <a:pt x="0" y="1317"/>
                </a:lnTo>
                <a:lnTo>
                  <a:pt x="38247" y="55"/>
                </a:lnTo>
                <a:lnTo>
                  <a:pt x="83605" y="0"/>
                </a:lnTo>
                <a:lnTo>
                  <a:pt x="129037" y="1395"/>
                </a:lnTo>
                <a:lnTo>
                  <a:pt x="174473" y="4255"/>
                </a:lnTo>
                <a:lnTo>
                  <a:pt x="219842" y="8591"/>
                </a:lnTo>
                <a:lnTo>
                  <a:pt x="265075" y="14418"/>
                </a:lnTo>
                <a:lnTo>
                  <a:pt x="310101" y="21748"/>
                </a:lnTo>
                <a:lnTo>
                  <a:pt x="354850" y="30595"/>
                </a:lnTo>
                <a:lnTo>
                  <a:pt x="399252" y="40971"/>
                </a:lnTo>
                <a:lnTo>
                  <a:pt x="443238" y="52890"/>
                </a:lnTo>
                <a:lnTo>
                  <a:pt x="486736" y="66365"/>
                </a:lnTo>
                <a:lnTo>
                  <a:pt x="529677" y="81409"/>
                </a:lnTo>
                <a:lnTo>
                  <a:pt x="571991" y="98036"/>
                </a:lnTo>
                <a:lnTo>
                  <a:pt x="613607" y="116258"/>
                </a:lnTo>
                <a:lnTo>
                  <a:pt x="654456" y="136088"/>
                </a:lnTo>
                <a:lnTo>
                  <a:pt x="694467" y="157540"/>
                </a:lnTo>
                <a:lnTo>
                  <a:pt x="733571" y="180627"/>
                </a:lnTo>
                <a:lnTo>
                  <a:pt x="771696" y="205362"/>
                </a:lnTo>
                <a:lnTo>
                  <a:pt x="808774" y="231758"/>
                </a:lnTo>
                <a:lnTo>
                  <a:pt x="844734" y="259829"/>
                </a:lnTo>
                <a:lnTo>
                  <a:pt x="879506" y="289587"/>
                </a:lnTo>
                <a:lnTo>
                  <a:pt x="913019" y="321045"/>
                </a:lnTo>
                <a:lnTo>
                  <a:pt x="945204" y="354217"/>
                </a:lnTo>
                <a:lnTo>
                  <a:pt x="975990" y="389116"/>
                </a:lnTo>
                <a:lnTo>
                  <a:pt x="1005308" y="425755"/>
                </a:lnTo>
                <a:lnTo>
                  <a:pt x="1033088" y="464148"/>
                </a:lnTo>
                <a:lnTo>
                  <a:pt x="1059258" y="504306"/>
                </a:lnTo>
                <a:lnTo>
                  <a:pt x="1084747" y="547973"/>
                </a:lnTo>
                <a:lnTo>
                  <a:pt x="1108318" y="592647"/>
                </a:lnTo>
                <a:lnTo>
                  <a:pt x="1130405" y="638094"/>
                </a:lnTo>
                <a:lnTo>
                  <a:pt x="1151441" y="684077"/>
                </a:lnTo>
                <a:lnTo>
                  <a:pt x="1171858" y="730361"/>
                </a:lnTo>
                <a:lnTo>
                  <a:pt x="1192091" y="776708"/>
                </a:lnTo>
                <a:lnTo>
                  <a:pt x="1212572" y="822884"/>
                </a:lnTo>
                <a:lnTo>
                  <a:pt x="1233735" y="868651"/>
                </a:lnTo>
                <a:lnTo>
                  <a:pt x="1256012" y="913775"/>
                </a:lnTo>
                <a:lnTo>
                  <a:pt x="1279838" y="958018"/>
                </a:lnTo>
                <a:lnTo>
                  <a:pt x="1305646" y="1001145"/>
                </a:lnTo>
                <a:lnTo>
                  <a:pt x="1333868" y="1042920"/>
                </a:lnTo>
                <a:lnTo>
                  <a:pt x="1364938" y="1083107"/>
                </a:lnTo>
                <a:lnTo>
                  <a:pt x="1399289" y="1121470"/>
                </a:lnTo>
                <a:lnTo>
                  <a:pt x="1430952" y="1153496"/>
                </a:lnTo>
                <a:lnTo>
                  <a:pt x="1463539" y="1185152"/>
                </a:lnTo>
                <a:lnTo>
                  <a:pt x="1496941" y="1216508"/>
                </a:lnTo>
                <a:lnTo>
                  <a:pt x="1531051" y="1247638"/>
                </a:lnTo>
                <a:lnTo>
                  <a:pt x="1565762" y="1278611"/>
                </a:lnTo>
                <a:lnTo>
                  <a:pt x="1636556" y="1340375"/>
                </a:lnTo>
                <a:lnTo>
                  <a:pt x="1744562" y="1433633"/>
                </a:lnTo>
                <a:lnTo>
                  <a:pt x="1780618" y="1465167"/>
                </a:lnTo>
                <a:lnTo>
                  <a:pt x="1816522" y="1497046"/>
                </a:lnTo>
                <a:lnTo>
                  <a:pt x="1852165" y="1529339"/>
                </a:lnTo>
                <a:lnTo>
                  <a:pt x="1887442" y="1562118"/>
                </a:lnTo>
                <a:lnTo>
                  <a:pt x="1922243" y="1595454"/>
                </a:lnTo>
                <a:lnTo>
                  <a:pt x="1956462" y="1629420"/>
                </a:lnTo>
                <a:lnTo>
                  <a:pt x="1989990" y="1664085"/>
                </a:lnTo>
                <a:lnTo>
                  <a:pt x="2022721" y="1699522"/>
                </a:lnTo>
                <a:lnTo>
                  <a:pt x="2054547" y="1735802"/>
                </a:lnTo>
                <a:lnTo>
                  <a:pt x="2085360" y="1772996"/>
                </a:lnTo>
                <a:lnTo>
                  <a:pt x="2115052" y="1811176"/>
                </a:lnTo>
                <a:lnTo>
                  <a:pt x="2143516" y="1850413"/>
                </a:lnTo>
                <a:lnTo>
                  <a:pt x="2170645" y="1890778"/>
                </a:lnTo>
                <a:lnTo>
                  <a:pt x="2196331" y="1932343"/>
                </a:lnTo>
                <a:lnTo>
                  <a:pt x="2220466" y="1975179"/>
                </a:lnTo>
                <a:lnTo>
                  <a:pt x="2242943" y="2019357"/>
                </a:lnTo>
                <a:lnTo>
                  <a:pt x="2263654" y="2064950"/>
                </a:lnTo>
                <a:lnTo>
                  <a:pt x="2282492" y="2112027"/>
                </a:lnTo>
                <a:lnTo>
                  <a:pt x="2299349" y="2160661"/>
                </a:lnTo>
                <a:lnTo>
                  <a:pt x="2314117" y="2210923"/>
                </a:lnTo>
                <a:lnTo>
                  <a:pt x="2326690" y="2262884"/>
                </a:lnTo>
                <a:lnTo>
                  <a:pt x="2327545" y="2267412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F108840-9A03-3731-9CFE-7BA6666008EB}"/>
              </a:ext>
            </a:extLst>
          </p:cNvPr>
          <p:cNvSpPr/>
          <p:nvPr/>
        </p:nvSpPr>
        <p:spPr>
          <a:xfrm>
            <a:off x="0" y="0"/>
            <a:ext cx="1543473" cy="1027430"/>
          </a:xfrm>
          <a:custGeom>
            <a:avLst/>
            <a:gdLst/>
            <a:ahLst/>
            <a:cxnLst/>
            <a:rect l="l" t="t" r="r" b="b"/>
            <a:pathLst>
              <a:path w="2315210" h="1541145">
                <a:moveTo>
                  <a:pt x="0" y="1541132"/>
                </a:moveTo>
                <a:lnTo>
                  <a:pt x="0" y="0"/>
                </a:lnTo>
                <a:lnTo>
                  <a:pt x="2315216" y="0"/>
                </a:lnTo>
                <a:lnTo>
                  <a:pt x="2313400" y="47699"/>
                </a:lnTo>
                <a:lnTo>
                  <a:pt x="2310217" y="92263"/>
                </a:lnTo>
                <a:lnTo>
                  <a:pt x="2305641" y="136476"/>
                </a:lnTo>
                <a:lnTo>
                  <a:pt x="2299672" y="180295"/>
                </a:lnTo>
                <a:lnTo>
                  <a:pt x="2292307" y="223675"/>
                </a:lnTo>
                <a:lnTo>
                  <a:pt x="2283546" y="266574"/>
                </a:lnTo>
                <a:lnTo>
                  <a:pt x="2273389" y="308948"/>
                </a:lnTo>
                <a:lnTo>
                  <a:pt x="2261833" y="350754"/>
                </a:lnTo>
                <a:lnTo>
                  <a:pt x="2248879" y="391948"/>
                </a:lnTo>
                <a:lnTo>
                  <a:pt x="2234524" y="432487"/>
                </a:lnTo>
                <a:lnTo>
                  <a:pt x="2218769" y="472327"/>
                </a:lnTo>
                <a:lnTo>
                  <a:pt x="2201612" y="511426"/>
                </a:lnTo>
                <a:lnTo>
                  <a:pt x="2183051" y="549739"/>
                </a:lnTo>
                <a:lnTo>
                  <a:pt x="2163087" y="587223"/>
                </a:lnTo>
                <a:lnTo>
                  <a:pt x="2141718" y="623835"/>
                </a:lnTo>
                <a:lnTo>
                  <a:pt x="2118943" y="659532"/>
                </a:lnTo>
                <a:lnTo>
                  <a:pt x="2094760" y="694269"/>
                </a:lnTo>
                <a:lnTo>
                  <a:pt x="2069170" y="728004"/>
                </a:lnTo>
                <a:lnTo>
                  <a:pt x="2042172" y="760694"/>
                </a:lnTo>
                <a:lnTo>
                  <a:pt x="2013763" y="792294"/>
                </a:lnTo>
                <a:lnTo>
                  <a:pt x="1983943" y="822761"/>
                </a:lnTo>
                <a:lnTo>
                  <a:pt x="1952711" y="852052"/>
                </a:lnTo>
                <a:lnTo>
                  <a:pt x="1899130" y="899188"/>
                </a:lnTo>
                <a:lnTo>
                  <a:pt x="1847792" y="942371"/>
                </a:lnTo>
                <a:lnTo>
                  <a:pt x="1798471" y="981804"/>
                </a:lnTo>
                <a:lnTo>
                  <a:pt x="1750938" y="1017691"/>
                </a:lnTo>
                <a:lnTo>
                  <a:pt x="1704967" y="1050238"/>
                </a:lnTo>
                <a:lnTo>
                  <a:pt x="1660329" y="1079646"/>
                </a:lnTo>
                <a:lnTo>
                  <a:pt x="1616799" y="1106122"/>
                </a:lnTo>
                <a:lnTo>
                  <a:pt x="1574148" y="1129869"/>
                </a:lnTo>
                <a:lnTo>
                  <a:pt x="1532148" y="1151091"/>
                </a:lnTo>
                <a:lnTo>
                  <a:pt x="1490574" y="1169992"/>
                </a:lnTo>
                <a:lnTo>
                  <a:pt x="1449197" y="1186776"/>
                </a:lnTo>
                <a:lnTo>
                  <a:pt x="1407790" y="1201648"/>
                </a:lnTo>
                <a:lnTo>
                  <a:pt x="1366125" y="1214811"/>
                </a:lnTo>
                <a:lnTo>
                  <a:pt x="1323976" y="1226470"/>
                </a:lnTo>
                <a:lnTo>
                  <a:pt x="1281114" y="1236828"/>
                </a:lnTo>
                <a:lnTo>
                  <a:pt x="1237314" y="1246090"/>
                </a:lnTo>
                <a:lnTo>
                  <a:pt x="1192346" y="1254460"/>
                </a:lnTo>
                <a:lnTo>
                  <a:pt x="1145984" y="1262142"/>
                </a:lnTo>
                <a:lnTo>
                  <a:pt x="1098001" y="1269340"/>
                </a:lnTo>
                <a:lnTo>
                  <a:pt x="769239" y="1313037"/>
                </a:lnTo>
                <a:lnTo>
                  <a:pt x="658596" y="1329367"/>
                </a:lnTo>
                <a:lnTo>
                  <a:pt x="599664" y="1338764"/>
                </a:lnTo>
                <a:lnTo>
                  <a:pt x="538923" y="1349827"/>
                </a:lnTo>
                <a:lnTo>
                  <a:pt x="480356" y="1362602"/>
                </a:lnTo>
                <a:lnTo>
                  <a:pt x="423847" y="1376917"/>
                </a:lnTo>
                <a:lnTo>
                  <a:pt x="369282" y="1392597"/>
                </a:lnTo>
                <a:lnTo>
                  <a:pt x="316546" y="1409469"/>
                </a:lnTo>
                <a:lnTo>
                  <a:pt x="265523" y="1427359"/>
                </a:lnTo>
                <a:lnTo>
                  <a:pt x="216099" y="1446094"/>
                </a:lnTo>
                <a:lnTo>
                  <a:pt x="168158" y="1465500"/>
                </a:lnTo>
                <a:lnTo>
                  <a:pt x="121585" y="1485402"/>
                </a:lnTo>
                <a:lnTo>
                  <a:pt x="76266" y="1505627"/>
                </a:lnTo>
                <a:lnTo>
                  <a:pt x="32085" y="1526002"/>
                </a:lnTo>
                <a:lnTo>
                  <a:pt x="0" y="1541132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52135FE-E94B-8194-8438-E8F4045994DC}"/>
              </a:ext>
            </a:extLst>
          </p:cNvPr>
          <p:cNvSpPr/>
          <p:nvPr/>
        </p:nvSpPr>
        <p:spPr>
          <a:xfrm>
            <a:off x="9354449" y="0"/>
            <a:ext cx="2837603" cy="2549313"/>
          </a:xfrm>
          <a:custGeom>
            <a:avLst/>
            <a:gdLst/>
            <a:ahLst/>
            <a:cxnLst/>
            <a:rect l="l" t="t" r="r" b="b"/>
            <a:pathLst>
              <a:path w="4256405" h="3823970">
                <a:moveTo>
                  <a:pt x="3658506" y="3823709"/>
                </a:moveTo>
                <a:lnTo>
                  <a:pt x="3615775" y="3823309"/>
                </a:lnTo>
                <a:lnTo>
                  <a:pt x="3573120" y="3821810"/>
                </a:lnTo>
                <a:lnTo>
                  <a:pt x="3530558" y="3819202"/>
                </a:lnTo>
                <a:lnTo>
                  <a:pt x="3488104" y="3815475"/>
                </a:lnTo>
                <a:lnTo>
                  <a:pt x="3445775" y="3810620"/>
                </a:lnTo>
                <a:lnTo>
                  <a:pt x="3403590" y="3804628"/>
                </a:lnTo>
                <a:lnTo>
                  <a:pt x="3361563" y="3797490"/>
                </a:lnTo>
                <a:lnTo>
                  <a:pt x="3319712" y="3789195"/>
                </a:lnTo>
                <a:lnTo>
                  <a:pt x="3278054" y="3779735"/>
                </a:lnTo>
                <a:lnTo>
                  <a:pt x="3236604" y="3769101"/>
                </a:lnTo>
                <a:lnTo>
                  <a:pt x="3195381" y="3757282"/>
                </a:lnTo>
                <a:lnTo>
                  <a:pt x="3154400" y="3744270"/>
                </a:lnTo>
                <a:lnTo>
                  <a:pt x="3113679" y="3730054"/>
                </a:lnTo>
                <a:lnTo>
                  <a:pt x="3047371" y="3705338"/>
                </a:lnTo>
                <a:lnTo>
                  <a:pt x="2984002" y="3680723"/>
                </a:lnTo>
                <a:lnTo>
                  <a:pt x="2923456" y="3656168"/>
                </a:lnTo>
                <a:lnTo>
                  <a:pt x="2865615" y="3631628"/>
                </a:lnTo>
                <a:lnTo>
                  <a:pt x="2810363" y="3607062"/>
                </a:lnTo>
                <a:lnTo>
                  <a:pt x="2757581" y="3582426"/>
                </a:lnTo>
                <a:lnTo>
                  <a:pt x="2707154" y="3557679"/>
                </a:lnTo>
                <a:lnTo>
                  <a:pt x="2658964" y="3532776"/>
                </a:lnTo>
                <a:lnTo>
                  <a:pt x="2612894" y="3507676"/>
                </a:lnTo>
                <a:lnTo>
                  <a:pt x="2568827" y="3482335"/>
                </a:lnTo>
                <a:lnTo>
                  <a:pt x="2526645" y="3456711"/>
                </a:lnTo>
                <a:lnTo>
                  <a:pt x="2486232" y="3430761"/>
                </a:lnTo>
                <a:lnTo>
                  <a:pt x="2447470" y="3404443"/>
                </a:lnTo>
                <a:lnTo>
                  <a:pt x="2410242" y="3377712"/>
                </a:lnTo>
                <a:lnTo>
                  <a:pt x="2374432" y="3350528"/>
                </a:lnTo>
                <a:lnTo>
                  <a:pt x="2339921" y="3322846"/>
                </a:lnTo>
                <a:lnTo>
                  <a:pt x="2306594" y="3294625"/>
                </a:lnTo>
                <a:lnTo>
                  <a:pt x="2274332" y="3265821"/>
                </a:lnTo>
                <a:lnTo>
                  <a:pt x="2243019" y="3236391"/>
                </a:lnTo>
                <a:lnTo>
                  <a:pt x="2212538" y="3206293"/>
                </a:lnTo>
                <a:lnTo>
                  <a:pt x="2182770" y="3175485"/>
                </a:lnTo>
                <a:lnTo>
                  <a:pt x="2153601" y="3143923"/>
                </a:lnTo>
                <a:lnTo>
                  <a:pt x="2124911" y="3111564"/>
                </a:lnTo>
                <a:lnTo>
                  <a:pt x="2096584" y="3078366"/>
                </a:lnTo>
                <a:lnTo>
                  <a:pt x="2068504" y="3044286"/>
                </a:lnTo>
                <a:lnTo>
                  <a:pt x="2040552" y="3009281"/>
                </a:lnTo>
                <a:lnTo>
                  <a:pt x="2012612" y="2973308"/>
                </a:lnTo>
                <a:lnTo>
                  <a:pt x="1984566" y="2936326"/>
                </a:lnTo>
                <a:lnTo>
                  <a:pt x="1956298" y="2898290"/>
                </a:lnTo>
                <a:lnTo>
                  <a:pt x="1927691" y="2859158"/>
                </a:lnTo>
                <a:lnTo>
                  <a:pt x="1898626" y="2818888"/>
                </a:lnTo>
                <a:lnTo>
                  <a:pt x="1696879" y="2535386"/>
                </a:lnTo>
                <a:lnTo>
                  <a:pt x="1643325" y="2461315"/>
                </a:lnTo>
                <a:lnTo>
                  <a:pt x="1615378" y="2423062"/>
                </a:lnTo>
                <a:lnTo>
                  <a:pt x="1586585" y="2383972"/>
                </a:lnTo>
                <a:lnTo>
                  <a:pt x="1556900" y="2344028"/>
                </a:lnTo>
                <a:lnTo>
                  <a:pt x="1526273" y="2303211"/>
                </a:lnTo>
                <a:lnTo>
                  <a:pt x="1494656" y="2261503"/>
                </a:lnTo>
                <a:lnTo>
                  <a:pt x="1455957" y="2211951"/>
                </a:lnTo>
                <a:lnTo>
                  <a:pt x="1416903" y="2164280"/>
                </a:lnTo>
                <a:lnTo>
                  <a:pt x="1377537" y="2118407"/>
                </a:lnTo>
                <a:lnTo>
                  <a:pt x="1337906" y="2074250"/>
                </a:lnTo>
                <a:lnTo>
                  <a:pt x="1298053" y="2031726"/>
                </a:lnTo>
                <a:lnTo>
                  <a:pt x="1258024" y="1990753"/>
                </a:lnTo>
                <a:lnTo>
                  <a:pt x="1217863" y="1951249"/>
                </a:lnTo>
                <a:lnTo>
                  <a:pt x="1177615" y="1913130"/>
                </a:lnTo>
                <a:lnTo>
                  <a:pt x="1137325" y="1876316"/>
                </a:lnTo>
                <a:lnTo>
                  <a:pt x="1097037" y="1840722"/>
                </a:lnTo>
                <a:lnTo>
                  <a:pt x="1056797" y="1806266"/>
                </a:lnTo>
                <a:lnTo>
                  <a:pt x="1016650" y="1772867"/>
                </a:lnTo>
                <a:lnTo>
                  <a:pt x="976639" y="1740442"/>
                </a:lnTo>
                <a:lnTo>
                  <a:pt x="936810" y="1708907"/>
                </a:lnTo>
                <a:lnTo>
                  <a:pt x="897208" y="1678181"/>
                </a:lnTo>
                <a:lnTo>
                  <a:pt x="857877" y="1648182"/>
                </a:lnTo>
                <a:lnTo>
                  <a:pt x="593919" y="1451591"/>
                </a:lnTo>
                <a:lnTo>
                  <a:pt x="558371" y="1424432"/>
                </a:lnTo>
                <a:lnTo>
                  <a:pt x="523498" y="1397258"/>
                </a:lnTo>
                <a:lnTo>
                  <a:pt x="489343" y="1369984"/>
                </a:lnTo>
                <a:lnTo>
                  <a:pt x="455953" y="1342530"/>
                </a:lnTo>
                <a:lnTo>
                  <a:pt x="423372" y="1314812"/>
                </a:lnTo>
                <a:lnTo>
                  <a:pt x="391644" y="1286749"/>
                </a:lnTo>
                <a:lnTo>
                  <a:pt x="360814" y="1258257"/>
                </a:lnTo>
                <a:lnTo>
                  <a:pt x="330927" y="1229254"/>
                </a:lnTo>
                <a:lnTo>
                  <a:pt x="302029" y="1199658"/>
                </a:lnTo>
                <a:lnTo>
                  <a:pt x="274163" y="1169386"/>
                </a:lnTo>
                <a:lnTo>
                  <a:pt x="247374" y="1138356"/>
                </a:lnTo>
                <a:lnTo>
                  <a:pt x="221708" y="1106485"/>
                </a:lnTo>
                <a:lnTo>
                  <a:pt x="197209" y="1073691"/>
                </a:lnTo>
                <a:lnTo>
                  <a:pt x="171663" y="1036445"/>
                </a:lnTo>
                <a:lnTo>
                  <a:pt x="147646" y="997875"/>
                </a:lnTo>
                <a:lnTo>
                  <a:pt x="125216" y="957870"/>
                </a:lnTo>
                <a:lnTo>
                  <a:pt x="104433" y="916319"/>
                </a:lnTo>
                <a:lnTo>
                  <a:pt x="85356" y="873111"/>
                </a:lnTo>
                <a:lnTo>
                  <a:pt x="68044" y="828136"/>
                </a:lnTo>
                <a:lnTo>
                  <a:pt x="52556" y="781283"/>
                </a:lnTo>
                <a:lnTo>
                  <a:pt x="38952" y="732441"/>
                </a:lnTo>
                <a:lnTo>
                  <a:pt x="27291" y="681499"/>
                </a:lnTo>
                <a:lnTo>
                  <a:pt x="17633" y="628347"/>
                </a:lnTo>
                <a:lnTo>
                  <a:pt x="10036" y="572873"/>
                </a:lnTo>
                <a:lnTo>
                  <a:pt x="5391" y="526265"/>
                </a:lnTo>
                <a:lnTo>
                  <a:pt x="2179" y="479922"/>
                </a:lnTo>
                <a:lnTo>
                  <a:pt x="385" y="433861"/>
                </a:lnTo>
                <a:lnTo>
                  <a:pt x="0" y="388098"/>
                </a:lnTo>
                <a:lnTo>
                  <a:pt x="1008" y="342651"/>
                </a:lnTo>
                <a:lnTo>
                  <a:pt x="3399" y="297537"/>
                </a:lnTo>
                <a:lnTo>
                  <a:pt x="7160" y="252772"/>
                </a:lnTo>
                <a:lnTo>
                  <a:pt x="12279" y="208373"/>
                </a:lnTo>
                <a:lnTo>
                  <a:pt x="18742" y="164358"/>
                </a:lnTo>
                <a:lnTo>
                  <a:pt x="26538" y="120743"/>
                </a:lnTo>
                <a:lnTo>
                  <a:pt x="35655" y="77546"/>
                </a:lnTo>
                <a:lnTo>
                  <a:pt x="46079" y="34782"/>
                </a:lnTo>
                <a:lnTo>
                  <a:pt x="55713" y="0"/>
                </a:lnTo>
                <a:lnTo>
                  <a:pt x="4256327" y="0"/>
                </a:lnTo>
                <a:lnTo>
                  <a:pt x="4256327" y="3718711"/>
                </a:lnTo>
                <a:lnTo>
                  <a:pt x="4255308" y="3719075"/>
                </a:lnTo>
                <a:lnTo>
                  <a:pt x="4213275" y="3733088"/>
                </a:lnTo>
                <a:lnTo>
                  <a:pt x="4171083" y="3746133"/>
                </a:lnTo>
                <a:lnTo>
                  <a:pt x="4128749" y="3758199"/>
                </a:lnTo>
                <a:lnTo>
                  <a:pt x="4086291" y="3769279"/>
                </a:lnTo>
                <a:lnTo>
                  <a:pt x="4043724" y="3779361"/>
                </a:lnTo>
                <a:lnTo>
                  <a:pt x="4001065" y="3788438"/>
                </a:lnTo>
                <a:lnTo>
                  <a:pt x="3958332" y="3796499"/>
                </a:lnTo>
                <a:lnTo>
                  <a:pt x="3915540" y="3803535"/>
                </a:lnTo>
                <a:lnTo>
                  <a:pt x="3872707" y="3809538"/>
                </a:lnTo>
                <a:lnTo>
                  <a:pt x="3829850" y="3814496"/>
                </a:lnTo>
                <a:lnTo>
                  <a:pt x="3786984" y="3818402"/>
                </a:lnTo>
                <a:lnTo>
                  <a:pt x="3744127" y="3821246"/>
                </a:lnTo>
                <a:lnTo>
                  <a:pt x="3701296" y="3823018"/>
                </a:lnTo>
                <a:lnTo>
                  <a:pt x="3658506" y="3823709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498E8A7C-EC87-1E30-2451-9700C85576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5165" y="378985"/>
            <a:ext cx="1864360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4000" spc="-33" dirty="0"/>
              <a:t>I</a:t>
            </a:r>
            <a:r>
              <a:rPr sz="4000" spc="-140" dirty="0"/>
              <a:t>n</a:t>
            </a:r>
            <a:r>
              <a:rPr sz="4000" spc="297" dirty="0"/>
              <a:t>s</a:t>
            </a:r>
            <a:r>
              <a:rPr sz="4000" spc="-73" dirty="0"/>
              <a:t>i</a:t>
            </a:r>
            <a:r>
              <a:rPr sz="4000" spc="450" dirty="0"/>
              <a:t>g</a:t>
            </a:r>
            <a:r>
              <a:rPr sz="4000" spc="-150" dirty="0"/>
              <a:t>h</a:t>
            </a:r>
            <a:r>
              <a:rPr sz="4000" spc="-190" dirty="0"/>
              <a:t>t</a:t>
            </a:r>
            <a:r>
              <a:rPr sz="4000" spc="297" dirty="0"/>
              <a:t>s</a:t>
            </a:r>
            <a:endParaRPr sz="4000" dirty="0"/>
          </a:p>
        </p:txBody>
      </p:sp>
      <p:pic>
        <p:nvPicPr>
          <p:cNvPr id="41" name="object 41">
            <a:extLst>
              <a:ext uri="{FF2B5EF4-FFF2-40B4-BE49-F238E27FC236}">
                <a16:creationId xmlns:a16="http://schemas.microsoft.com/office/drawing/2014/main" id="{EF2C535E-CC03-1519-FA52-E24398BC8DE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10875" y="5358808"/>
            <a:ext cx="1681125" cy="14991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AA3A13-8D2B-CCC1-DF09-4A6E0E8AC550}"/>
              </a:ext>
            </a:extLst>
          </p:cNvPr>
          <p:cNvSpPr txBox="1"/>
          <p:nvPr/>
        </p:nvSpPr>
        <p:spPr>
          <a:xfrm>
            <a:off x="174172" y="1274656"/>
            <a:ext cx="53339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Impact of Customer Segmentation on Order Cancellation and Fraud Rates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357F4F-F5A4-7D4F-FD48-70D5266B6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99" y="2414560"/>
            <a:ext cx="4949615" cy="11108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B4D31F-E308-180C-8C1D-CE257EC9E3C9}"/>
              </a:ext>
            </a:extLst>
          </p:cNvPr>
          <p:cNvSpPr txBox="1"/>
          <p:nvPr/>
        </p:nvSpPr>
        <p:spPr>
          <a:xfrm>
            <a:off x="5508171" y="1115437"/>
            <a:ext cx="6112328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Customer Demographics Prone to Order Cancellations:</a:t>
            </a:r>
            <a:endParaRPr lang="en-US" sz="1600" dirty="0"/>
          </a:p>
          <a:p>
            <a:pPr>
              <a:buFont typeface="+mj-lt"/>
              <a:buAutoNum type="arabicPeriod"/>
            </a:pP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DA553B4-1347-9D0B-54ED-C718AFF9D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2396" y="1843339"/>
            <a:ext cx="5952474" cy="277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97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1" name="Rectangle 11270">
            <a:extLst>
              <a:ext uri="{FF2B5EF4-FFF2-40B4-BE49-F238E27FC236}">
                <a16:creationId xmlns:a16="http://schemas.microsoft.com/office/drawing/2014/main" id="{FA69AAE0-49D5-4C8B-8BA2-55898C00E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10 Tips for Marketing Research Reports That Get Read - Infosurv">
            <a:extLst>
              <a:ext uri="{FF2B5EF4-FFF2-40B4-BE49-F238E27FC236}">
                <a16:creationId xmlns:a16="http://schemas.microsoft.com/office/drawing/2014/main" id="{2D47F5D9-FC31-12DD-750A-8522A4667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8983"/>
          <a:stretch/>
        </p:blipFill>
        <p:spPr bwMode="auto">
          <a:xfrm>
            <a:off x="59451" y="0"/>
            <a:ext cx="7534640" cy="6857984"/>
          </a:xfrm>
          <a:custGeom>
            <a:avLst/>
            <a:gdLst/>
            <a:ahLst/>
            <a:cxnLst/>
            <a:rect l="l" t="t" r="r" b="b"/>
            <a:pathLst>
              <a:path w="7534640" h="6857984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447233" y="4124161"/>
                  <a:pt x="4350312" y="4197688"/>
                  <a:pt x="4483996" y="4348083"/>
                </a:cubicBezTo>
                <a:cubicBezTo>
                  <a:pt x="4644419" y="4344742"/>
                  <a:pt x="4627708" y="4598742"/>
                  <a:pt x="4788129" y="4561979"/>
                </a:cubicBezTo>
                <a:cubicBezTo>
                  <a:pt x="4754709" y="4678954"/>
                  <a:pt x="4641076" y="4618795"/>
                  <a:pt x="4600971" y="4705690"/>
                </a:cubicBezTo>
                <a:cubicBezTo>
                  <a:pt x="4684524" y="4779217"/>
                  <a:pt x="4844945" y="4725744"/>
                  <a:pt x="4871683" y="4879480"/>
                </a:cubicBezTo>
                <a:cubicBezTo>
                  <a:pt x="4838262" y="5039902"/>
                  <a:pt x="4945210" y="5019849"/>
                  <a:pt x="5032105" y="5029876"/>
                </a:cubicBezTo>
                <a:cubicBezTo>
                  <a:pt x="5239317" y="5049930"/>
                  <a:pt x="5439843" y="5063297"/>
                  <a:pt x="5643713" y="5096719"/>
                </a:cubicBezTo>
                <a:cubicBezTo>
                  <a:pt x="5693844" y="5106745"/>
                  <a:pt x="5810819" y="5083350"/>
                  <a:pt x="5800794" y="5186956"/>
                </a:cubicBezTo>
                <a:cubicBezTo>
                  <a:pt x="5790767" y="5270508"/>
                  <a:pt x="5700529" y="5240431"/>
                  <a:pt x="5643713" y="5243772"/>
                </a:cubicBezTo>
                <a:cubicBezTo>
                  <a:pt x="5329553" y="5283879"/>
                  <a:pt x="5012052" y="5220378"/>
                  <a:pt x="4701235" y="5223719"/>
                </a:cubicBezTo>
                <a:cubicBezTo>
                  <a:pt x="4664472" y="5223719"/>
                  <a:pt x="4657787" y="5334009"/>
                  <a:pt x="4577576" y="5297246"/>
                </a:cubicBezTo>
                <a:cubicBezTo>
                  <a:pt x="4788129" y="5397510"/>
                  <a:pt x="5767372" y="5424248"/>
                  <a:pt x="6094900" y="5477721"/>
                </a:cubicBezTo>
                <a:cubicBezTo>
                  <a:pt x="5754004" y="5858724"/>
                  <a:pt x="5429817" y="5628117"/>
                  <a:pt x="5159105" y="5842012"/>
                </a:cubicBezTo>
                <a:cubicBezTo>
                  <a:pt x="5159105" y="5842012"/>
                  <a:pt x="5212580" y="5842012"/>
                  <a:pt x="5443187" y="5912197"/>
                </a:cubicBezTo>
                <a:cubicBezTo>
                  <a:pt x="5627002" y="5969012"/>
                  <a:pt x="5536765" y="6049223"/>
                  <a:pt x="6001321" y="6202962"/>
                </a:cubicBezTo>
                <a:cubicBezTo>
                  <a:pt x="5824188" y="6253093"/>
                  <a:pt x="5593581" y="6156172"/>
                  <a:pt x="5506685" y="6416857"/>
                </a:cubicBezTo>
                <a:cubicBezTo>
                  <a:pt x="5643713" y="6463648"/>
                  <a:pt x="5807477" y="6420200"/>
                  <a:pt x="5904398" y="6543858"/>
                </a:cubicBezTo>
                <a:cubicBezTo>
                  <a:pt x="5934478" y="6580622"/>
                  <a:pt x="5964557" y="6604017"/>
                  <a:pt x="6001321" y="6624068"/>
                </a:cubicBezTo>
                <a:cubicBezTo>
                  <a:pt x="5984612" y="6630754"/>
                  <a:pt x="5964557" y="6637437"/>
                  <a:pt x="5951188" y="6644121"/>
                </a:cubicBezTo>
                <a:cubicBezTo>
                  <a:pt x="5977925" y="6667518"/>
                  <a:pt x="6663060" y="6794517"/>
                  <a:pt x="6836850" y="6797860"/>
                </a:cubicBezTo>
                <a:cubicBezTo>
                  <a:pt x="6761652" y="6822926"/>
                  <a:pt x="6636845" y="6844075"/>
                  <a:pt x="6553814" y="6856412"/>
                </a:cubicBezTo>
                <a:lnTo>
                  <a:pt x="6542822" y="6857984"/>
                </a:lnTo>
                <a:lnTo>
                  <a:pt x="0" y="685798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3"/>
          <p:cNvSpPr txBox="1"/>
          <p:nvPr/>
        </p:nvSpPr>
        <p:spPr>
          <a:xfrm>
            <a:off x="6343650" y="3962400"/>
            <a:ext cx="5505814" cy="16904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3429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spc="-33" dirty="0">
                <a:solidFill>
                  <a:srgbClr val="338F9D"/>
                </a:solidFill>
                <a:latin typeface="Trebuchet MS"/>
                <a:ea typeface="+mj-ea"/>
              </a:rPr>
              <a:t>Dashboard</a:t>
            </a: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rcRect t="4611" r="2" b="2"/>
          <a:stretch/>
        </p:blipFill>
        <p:spPr>
          <a:xfrm>
            <a:off x="7653537" y="0"/>
            <a:ext cx="4538463" cy="3877247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3101B-3532-09C4-7E8C-89A56E1D1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object 41">
            <a:extLst>
              <a:ext uri="{FF2B5EF4-FFF2-40B4-BE49-F238E27FC236}">
                <a16:creationId xmlns:a16="http://schemas.microsoft.com/office/drawing/2014/main" id="{AE6E0956-A1F1-1754-392B-F8C3F574126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10875" y="5358808"/>
            <a:ext cx="1681125" cy="14991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E28158-55AB-91AC-D73A-37DF1E48B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918" y="478049"/>
            <a:ext cx="9144000" cy="596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22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00475-07BC-EA74-F7E4-5F3189944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object 41">
            <a:extLst>
              <a:ext uri="{FF2B5EF4-FFF2-40B4-BE49-F238E27FC236}">
                <a16:creationId xmlns:a16="http://schemas.microsoft.com/office/drawing/2014/main" id="{640205E7-FEE6-9FFB-9B3C-087357CB19F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10875" y="5358808"/>
            <a:ext cx="1681125" cy="14991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86F548-04B6-D2F0-069B-600EC04B0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673" y="288884"/>
            <a:ext cx="8750653" cy="628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98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9BD82-AACC-B8BA-FFF8-F3E2F95E0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object 41">
            <a:extLst>
              <a:ext uri="{FF2B5EF4-FFF2-40B4-BE49-F238E27FC236}">
                <a16:creationId xmlns:a16="http://schemas.microsoft.com/office/drawing/2014/main" id="{31024848-4D6B-3C45-BC82-C1F30F332DA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10875" y="5358808"/>
            <a:ext cx="1681125" cy="1499191"/>
          </a:xfrm>
          <a:prstGeom prst="rect">
            <a:avLst/>
          </a:prstGeom>
        </p:spPr>
      </p:pic>
      <p:pic>
        <p:nvPicPr>
          <p:cNvPr id="3" name="Picture 2" descr="A map of the world&#10;&#10;Description automatically generated">
            <a:extLst>
              <a:ext uri="{FF2B5EF4-FFF2-40B4-BE49-F238E27FC236}">
                <a16:creationId xmlns:a16="http://schemas.microsoft.com/office/drawing/2014/main" id="{52AB87FB-1733-4005-1560-FF3DC1A18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64" y="1189199"/>
            <a:ext cx="10486265" cy="4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259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E4CB9-7837-BDE6-027C-9EBAF7F93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object 41">
            <a:extLst>
              <a:ext uri="{FF2B5EF4-FFF2-40B4-BE49-F238E27FC236}">
                <a16:creationId xmlns:a16="http://schemas.microsoft.com/office/drawing/2014/main" id="{0CE0EF9B-5737-9F69-1BB1-C3663290898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10875" y="5358808"/>
            <a:ext cx="1681125" cy="1499191"/>
          </a:xfrm>
          <a:prstGeom prst="rect">
            <a:avLst/>
          </a:prstGeom>
        </p:spPr>
      </p:pic>
      <p:pic>
        <p:nvPicPr>
          <p:cNvPr id="4" name="Picture 3" descr="A graph with green lines&#10;&#10;Description automatically generated">
            <a:extLst>
              <a:ext uri="{FF2B5EF4-FFF2-40B4-BE49-F238E27FC236}">
                <a16:creationId xmlns:a16="http://schemas.microsoft.com/office/drawing/2014/main" id="{AAFEC5C4-301D-1776-F6AA-A8E3911E1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90" y="1395864"/>
            <a:ext cx="5809238" cy="3166511"/>
          </a:xfrm>
          <a:prstGeom prst="rect">
            <a:avLst/>
          </a:prstGeom>
        </p:spPr>
      </p:pic>
      <p:pic>
        <p:nvPicPr>
          <p:cNvPr id="8" name="Picture 7" descr="A blue pie chart with text&#10;&#10;Description automatically generated">
            <a:extLst>
              <a:ext uri="{FF2B5EF4-FFF2-40B4-BE49-F238E27FC236}">
                <a16:creationId xmlns:a16="http://schemas.microsoft.com/office/drawing/2014/main" id="{E2DF7A5D-9A7E-BFAB-E727-D03FEB5B9A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544" y="1609374"/>
            <a:ext cx="4000157" cy="316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87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9B64D12-F9D1-E39F-1F98-F0745C308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330" y="596767"/>
            <a:ext cx="4590447" cy="82777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spc="-33" dirty="0">
                <a:solidFill>
                  <a:srgbClr val="338F9D"/>
                </a:solidFill>
                <a:latin typeface="Trebuchet MS"/>
                <a:cs typeface="+mn-cs"/>
              </a:rPr>
              <a:t>Forecasting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4A019-1D12-BE93-542A-C0C676A7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EE24C92-1265-4741-8F9F-404A15D9386E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C0572F-4D43-877B-386C-F570B6B74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828" y="1491916"/>
            <a:ext cx="7277789" cy="44767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0DDA80-59E5-1F5E-086B-3E44F3EBA189}"/>
              </a:ext>
            </a:extLst>
          </p:cNvPr>
          <p:cNvSpPr txBox="1"/>
          <p:nvPr/>
        </p:nvSpPr>
        <p:spPr>
          <a:xfrm>
            <a:off x="8850085" y="258977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D0D0D"/>
                </a:solidFill>
                <a:latin typeface="Söhne"/>
              </a:rPr>
              <a:t>Profitability by product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88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B6A8F-BD9B-12E0-7642-8F6D7692D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25256-2645-7171-077A-181093DA8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EE24C92-1265-4741-8F9F-404A15D9386E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ADC34A-C6E6-0D7C-8584-BCEB95CE0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523" y="1282283"/>
            <a:ext cx="7572965" cy="525662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8424CA6-CB56-E379-1124-D2DB3A69C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273" y="504150"/>
            <a:ext cx="4590447" cy="82777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spc="-33" dirty="0">
                <a:solidFill>
                  <a:srgbClr val="338F9D"/>
                </a:solidFill>
                <a:latin typeface="Trebuchet MS"/>
                <a:cs typeface="+mn-cs"/>
              </a:rPr>
              <a:t>Forecasting 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2F232D-0AD8-C21C-C2F4-C3405DA01EEF}"/>
              </a:ext>
            </a:extLst>
          </p:cNvPr>
          <p:cNvSpPr txBox="1"/>
          <p:nvPr/>
        </p:nvSpPr>
        <p:spPr>
          <a:xfrm>
            <a:off x="9024256" y="260066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D0D0D"/>
                </a:solidFill>
                <a:latin typeface="Söhne"/>
              </a:rPr>
              <a:t>Profitability by Region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069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E67D1-722F-503C-7B2C-1E915078D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745F3DA-5174-7789-4788-E43D4428D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946" y="1443789"/>
            <a:ext cx="10515600" cy="4138863"/>
          </a:xfrm>
        </p:spPr>
        <p:txBody>
          <a:bodyPr>
            <a:normAutofit/>
          </a:bodyPr>
          <a:lstStyle/>
          <a:p>
            <a:pPr algn="ctr"/>
            <a:r>
              <a:rPr lang="en-US" sz="6000" b="1" spc="-33" dirty="0">
                <a:solidFill>
                  <a:srgbClr val="338F9D"/>
                </a:solidFill>
                <a:latin typeface="Trebuchet MS"/>
                <a:cs typeface="+mn-cs"/>
              </a:rPr>
              <a:t>Thank You!</a:t>
            </a:r>
            <a:br>
              <a:rPr lang="en-US" dirty="0"/>
            </a:b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38F8F-600E-AD3D-1B22-BC688305D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EE24C92-1265-4741-8F9F-404A15D9386E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52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4E1F3-857A-F4C4-1FBB-1DA703DED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F30E532-B5AB-FE83-D0B0-6F8F2F935D60}"/>
              </a:ext>
            </a:extLst>
          </p:cNvPr>
          <p:cNvSpPr/>
          <p:nvPr/>
        </p:nvSpPr>
        <p:spPr>
          <a:xfrm>
            <a:off x="257493" y="0"/>
            <a:ext cx="2073063" cy="576157"/>
          </a:xfrm>
          <a:custGeom>
            <a:avLst/>
            <a:gdLst/>
            <a:ahLst/>
            <a:cxnLst/>
            <a:rect l="l" t="t" r="r" b="b"/>
            <a:pathLst>
              <a:path w="3109595" h="864235">
                <a:moveTo>
                  <a:pt x="917559" y="863616"/>
                </a:moveTo>
                <a:lnTo>
                  <a:pt x="866328" y="862904"/>
                </a:lnTo>
                <a:lnTo>
                  <a:pt x="814328" y="859384"/>
                </a:lnTo>
                <a:lnTo>
                  <a:pt x="761523" y="852843"/>
                </a:lnTo>
                <a:lnTo>
                  <a:pt x="707876" y="843070"/>
                </a:lnTo>
                <a:lnTo>
                  <a:pt x="653348" y="829855"/>
                </a:lnTo>
                <a:lnTo>
                  <a:pt x="603384" y="814568"/>
                </a:lnTo>
                <a:lnTo>
                  <a:pt x="555994" y="796897"/>
                </a:lnTo>
                <a:lnTo>
                  <a:pt x="511142" y="777100"/>
                </a:lnTo>
                <a:lnTo>
                  <a:pt x="468793" y="755435"/>
                </a:lnTo>
                <a:lnTo>
                  <a:pt x="279896" y="615492"/>
                </a:lnTo>
                <a:lnTo>
                  <a:pt x="154985" y="466668"/>
                </a:lnTo>
                <a:lnTo>
                  <a:pt x="85931" y="348432"/>
                </a:lnTo>
                <a:lnTo>
                  <a:pt x="64698" y="300250"/>
                </a:lnTo>
                <a:lnTo>
                  <a:pt x="52123" y="257673"/>
                </a:lnTo>
                <a:lnTo>
                  <a:pt x="40545" y="214381"/>
                </a:lnTo>
                <a:lnTo>
                  <a:pt x="29994" y="170442"/>
                </a:lnTo>
                <a:lnTo>
                  <a:pt x="20496" y="125926"/>
                </a:lnTo>
                <a:lnTo>
                  <a:pt x="12079" y="80903"/>
                </a:lnTo>
                <a:lnTo>
                  <a:pt x="4772" y="35444"/>
                </a:lnTo>
                <a:lnTo>
                  <a:pt x="0" y="0"/>
                </a:lnTo>
                <a:lnTo>
                  <a:pt x="3109521" y="0"/>
                </a:lnTo>
                <a:lnTo>
                  <a:pt x="3097422" y="36988"/>
                </a:lnTo>
                <a:lnTo>
                  <a:pt x="3081901" y="78009"/>
                </a:lnTo>
                <a:lnTo>
                  <a:pt x="3064466" y="118425"/>
                </a:lnTo>
                <a:lnTo>
                  <a:pt x="3045148" y="158122"/>
                </a:lnTo>
                <a:lnTo>
                  <a:pt x="3023975" y="196982"/>
                </a:lnTo>
                <a:lnTo>
                  <a:pt x="3000977" y="234892"/>
                </a:lnTo>
                <a:lnTo>
                  <a:pt x="2976184" y="271737"/>
                </a:lnTo>
                <a:lnTo>
                  <a:pt x="2949623" y="307400"/>
                </a:lnTo>
                <a:lnTo>
                  <a:pt x="2921326" y="341766"/>
                </a:lnTo>
                <a:lnTo>
                  <a:pt x="2891322" y="374721"/>
                </a:lnTo>
                <a:lnTo>
                  <a:pt x="2859639" y="406149"/>
                </a:lnTo>
                <a:lnTo>
                  <a:pt x="2826307" y="435934"/>
                </a:lnTo>
                <a:lnTo>
                  <a:pt x="2791356" y="463963"/>
                </a:lnTo>
                <a:lnTo>
                  <a:pt x="2754815" y="490118"/>
                </a:lnTo>
                <a:lnTo>
                  <a:pt x="2716713" y="514285"/>
                </a:lnTo>
                <a:lnTo>
                  <a:pt x="2677080" y="536349"/>
                </a:lnTo>
                <a:lnTo>
                  <a:pt x="2635945" y="556195"/>
                </a:lnTo>
                <a:lnTo>
                  <a:pt x="2593338" y="573707"/>
                </a:lnTo>
                <a:lnTo>
                  <a:pt x="2549287" y="588769"/>
                </a:lnTo>
                <a:lnTo>
                  <a:pt x="2503823" y="601268"/>
                </a:lnTo>
                <a:lnTo>
                  <a:pt x="1946512" y="604544"/>
                </a:lnTo>
                <a:lnTo>
                  <a:pt x="1895534" y="607339"/>
                </a:lnTo>
                <a:lnTo>
                  <a:pt x="1844911" y="613831"/>
                </a:lnTo>
                <a:lnTo>
                  <a:pt x="1794709" y="624797"/>
                </a:lnTo>
                <a:lnTo>
                  <a:pt x="1750973" y="637264"/>
                </a:lnTo>
                <a:lnTo>
                  <a:pt x="1707178" y="650941"/>
                </a:lnTo>
                <a:lnTo>
                  <a:pt x="1663288" y="665617"/>
                </a:lnTo>
                <a:lnTo>
                  <a:pt x="1619265" y="681079"/>
                </a:lnTo>
                <a:lnTo>
                  <a:pt x="1395847" y="762791"/>
                </a:lnTo>
                <a:lnTo>
                  <a:pt x="1350242" y="778533"/>
                </a:lnTo>
                <a:lnTo>
                  <a:pt x="1304242" y="793581"/>
                </a:lnTo>
                <a:lnTo>
                  <a:pt x="1257810" y="807724"/>
                </a:lnTo>
                <a:lnTo>
                  <a:pt x="1210909" y="820751"/>
                </a:lnTo>
                <a:lnTo>
                  <a:pt x="1163502" y="832449"/>
                </a:lnTo>
                <a:lnTo>
                  <a:pt x="1115551" y="842608"/>
                </a:lnTo>
                <a:lnTo>
                  <a:pt x="1067018" y="851015"/>
                </a:lnTo>
                <a:lnTo>
                  <a:pt x="1017867" y="857460"/>
                </a:lnTo>
                <a:lnTo>
                  <a:pt x="968060" y="861731"/>
                </a:lnTo>
                <a:lnTo>
                  <a:pt x="917559" y="863616"/>
                </a:lnTo>
                <a:close/>
              </a:path>
              <a:path w="3109595" h="864235">
                <a:moveTo>
                  <a:pt x="2307787" y="623362"/>
                </a:moveTo>
                <a:lnTo>
                  <a:pt x="2256162" y="621992"/>
                </a:lnTo>
                <a:lnTo>
                  <a:pt x="2204432" y="618890"/>
                </a:lnTo>
                <a:lnTo>
                  <a:pt x="2100921" y="610591"/>
                </a:lnTo>
                <a:lnTo>
                  <a:pt x="2049271" y="606946"/>
                </a:lnTo>
                <a:lnTo>
                  <a:pt x="1997780" y="604672"/>
                </a:lnTo>
                <a:lnTo>
                  <a:pt x="1946512" y="604544"/>
                </a:lnTo>
                <a:lnTo>
                  <a:pt x="2488190" y="604544"/>
                </a:lnTo>
                <a:lnTo>
                  <a:pt x="2456974" y="611087"/>
                </a:lnTo>
                <a:lnTo>
                  <a:pt x="2408771" y="618111"/>
                </a:lnTo>
                <a:lnTo>
                  <a:pt x="2359241" y="622224"/>
                </a:lnTo>
                <a:lnTo>
                  <a:pt x="2307787" y="623362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02839F6C-97C0-5820-B177-DFD77FFC1C99}"/>
              </a:ext>
            </a:extLst>
          </p:cNvPr>
          <p:cNvSpPr txBox="1"/>
          <p:nvPr/>
        </p:nvSpPr>
        <p:spPr>
          <a:xfrm>
            <a:off x="6542805" y="2093591"/>
            <a:ext cx="4506197" cy="2670817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351367" indent="-342900">
              <a:spcBef>
                <a:spcPts val="67"/>
              </a:spcBef>
              <a:buFont typeface="Arial" panose="020B0604020202020204" pitchFamily="34" charset="0"/>
              <a:buChar char="•"/>
            </a:pPr>
            <a:r>
              <a:rPr lang="en-US" sz="2400" b="1" spc="30" dirty="0">
                <a:solidFill>
                  <a:srgbClr val="34363B"/>
                </a:solidFill>
                <a:latin typeface="Trebuchet MS"/>
                <a:cs typeface="Trebuchet MS"/>
              </a:rPr>
              <a:t>What is our analysis?</a:t>
            </a:r>
            <a:endParaRPr lang="en-US" sz="2400" b="1" spc="-30" dirty="0">
              <a:solidFill>
                <a:srgbClr val="34363B"/>
              </a:solidFill>
              <a:latin typeface="Trebuchet MS"/>
              <a:cs typeface="Trebuchet MS"/>
            </a:endParaRPr>
          </a:p>
          <a:p>
            <a:pPr marL="351367" indent="-342900">
              <a:spcBef>
                <a:spcPts val="67"/>
              </a:spcBef>
              <a:buFont typeface="Arial" panose="020B0604020202020204" pitchFamily="34" charset="0"/>
              <a:buChar char="•"/>
            </a:pPr>
            <a:endParaRPr lang="en-US" sz="2400" b="1" spc="-30" dirty="0">
              <a:solidFill>
                <a:srgbClr val="34363B"/>
              </a:solidFill>
              <a:latin typeface="Trebuchet MS"/>
              <a:cs typeface="Trebuchet MS"/>
            </a:endParaRPr>
          </a:p>
          <a:p>
            <a:pPr marL="351367" indent="-342900">
              <a:spcBef>
                <a:spcPts val="67"/>
              </a:spcBef>
              <a:buFont typeface="Arial" panose="020B0604020202020204" pitchFamily="34" charset="0"/>
              <a:buChar char="•"/>
            </a:pPr>
            <a:r>
              <a:rPr lang="en-US" sz="2400" b="1" spc="-30" dirty="0">
                <a:solidFill>
                  <a:srgbClr val="34363B"/>
                </a:solidFill>
                <a:latin typeface="Trebuchet MS"/>
                <a:cs typeface="Trebuchet MS"/>
              </a:rPr>
              <a:t>What is our Insights ?</a:t>
            </a:r>
          </a:p>
          <a:p>
            <a:pPr marL="351367" indent="-342900">
              <a:spcBef>
                <a:spcPts val="67"/>
              </a:spcBef>
              <a:buFont typeface="Arial" panose="020B0604020202020204" pitchFamily="34" charset="0"/>
              <a:buChar char="•"/>
            </a:pPr>
            <a:endParaRPr lang="en-US" sz="2400" b="1" spc="30" dirty="0">
              <a:solidFill>
                <a:srgbClr val="34363B"/>
              </a:solidFill>
              <a:latin typeface="Trebuchet MS"/>
              <a:cs typeface="Trebuchet MS"/>
            </a:endParaRPr>
          </a:p>
          <a:p>
            <a:pPr marL="351367" indent="-342900">
              <a:spcBef>
                <a:spcPts val="67"/>
              </a:spcBef>
              <a:buFont typeface="Arial" panose="020B0604020202020204" pitchFamily="34" charset="0"/>
              <a:buChar char="•"/>
            </a:pPr>
            <a:r>
              <a:rPr lang="en-US" sz="2400" b="1" spc="30" dirty="0">
                <a:solidFill>
                  <a:srgbClr val="34363B"/>
                </a:solidFill>
                <a:latin typeface="Trebuchet MS"/>
                <a:cs typeface="Trebuchet MS"/>
              </a:rPr>
              <a:t>How did we visualize ? </a:t>
            </a:r>
          </a:p>
          <a:p>
            <a:pPr marL="8467">
              <a:spcBef>
                <a:spcPts val="67"/>
              </a:spcBef>
            </a:pPr>
            <a:endParaRPr lang="en-US" sz="2400" dirty="0">
              <a:latin typeface="Trebuchet MS"/>
              <a:cs typeface="Trebuchet MS"/>
            </a:endParaRPr>
          </a:p>
          <a:p>
            <a:pPr marL="8467">
              <a:spcBef>
                <a:spcPts val="67"/>
              </a:spcBef>
            </a:pPr>
            <a:endParaRPr lang="en-US" sz="2400" spc="-30" dirty="0">
              <a:solidFill>
                <a:srgbClr val="34363B"/>
              </a:solidFill>
              <a:latin typeface="Trebuchet MS"/>
              <a:cs typeface="Trebuchet MS"/>
            </a:endParaRP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A3CC3205-0F90-6EA5-50EF-DC45493DDC90}"/>
              </a:ext>
            </a:extLst>
          </p:cNvPr>
          <p:cNvSpPr/>
          <p:nvPr/>
        </p:nvSpPr>
        <p:spPr>
          <a:xfrm>
            <a:off x="5887581" y="1933456"/>
            <a:ext cx="0" cy="4040717"/>
          </a:xfrm>
          <a:custGeom>
            <a:avLst/>
            <a:gdLst/>
            <a:ahLst/>
            <a:cxnLst/>
            <a:rect l="l" t="t" r="r" b="b"/>
            <a:pathLst>
              <a:path h="6061075">
                <a:moveTo>
                  <a:pt x="0" y="0"/>
                </a:moveTo>
                <a:lnTo>
                  <a:pt x="0" y="6060848"/>
                </a:lnTo>
              </a:path>
            </a:pathLst>
          </a:custGeom>
          <a:ln w="9524">
            <a:solidFill>
              <a:srgbClr val="338F9D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C9A6BD95-7B08-C351-AE5B-93806F8200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97552" y="941432"/>
            <a:ext cx="6051444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en-US" sz="4000" spc="113" dirty="0"/>
              <a:t>Table Of Contents</a:t>
            </a:r>
            <a:endParaRPr lang="en-US" sz="4000" dirty="0"/>
          </a:p>
        </p:txBody>
      </p:sp>
      <p:sp>
        <p:nvSpPr>
          <p:cNvPr id="5" name="object 16">
            <a:extLst>
              <a:ext uri="{FF2B5EF4-FFF2-40B4-BE49-F238E27FC236}">
                <a16:creationId xmlns:a16="http://schemas.microsoft.com/office/drawing/2014/main" id="{FE21A6E2-5406-4126-C09F-B2295B0DBE33}"/>
              </a:ext>
            </a:extLst>
          </p:cNvPr>
          <p:cNvSpPr txBox="1"/>
          <p:nvPr/>
        </p:nvSpPr>
        <p:spPr>
          <a:xfrm>
            <a:off x="743528" y="2093590"/>
            <a:ext cx="4985169" cy="2670817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351367" indent="-342900">
              <a:spcBef>
                <a:spcPts val="67"/>
              </a:spcBef>
              <a:buFont typeface="Arial" panose="020B0604020202020204" pitchFamily="34" charset="0"/>
              <a:buChar char="•"/>
            </a:pPr>
            <a:r>
              <a:rPr lang="en-US" sz="2400" b="1" spc="-30" dirty="0">
                <a:solidFill>
                  <a:srgbClr val="34363B"/>
                </a:solidFill>
                <a:latin typeface="Trebuchet MS"/>
                <a:cs typeface="Trebuchet MS"/>
              </a:rPr>
              <a:t>How to make the Supply Sense?</a:t>
            </a:r>
          </a:p>
          <a:p>
            <a:pPr marL="8467">
              <a:spcBef>
                <a:spcPts val="67"/>
              </a:spcBef>
            </a:pPr>
            <a:endParaRPr lang="en-US" sz="2400" b="1" spc="-30" dirty="0">
              <a:solidFill>
                <a:srgbClr val="34363B"/>
              </a:solidFill>
              <a:latin typeface="Trebuchet MS"/>
              <a:cs typeface="Trebuchet MS"/>
            </a:endParaRPr>
          </a:p>
          <a:p>
            <a:pPr marL="351367" indent="-342900">
              <a:spcBef>
                <a:spcPts val="67"/>
              </a:spcBef>
              <a:buFont typeface="Arial" panose="020B0604020202020204" pitchFamily="34" charset="0"/>
              <a:buChar char="•"/>
            </a:pPr>
            <a:r>
              <a:rPr lang="en-US" sz="2400" b="1" spc="30" dirty="0">
                <a:solidFill>
                  <a:srgbClr val="34363B"/>
                </a:solidFill>
                <a:latin typeface="Trebuchet MS"/>
                <a:cs typeface="Trebuchet MS"/>
              </a:rPr>
              <a:t>What is our goal ?</a:t>
            </a:r>
          </a:p>
          <a:p>
            <a:pPr marL="351367" indent="-342900">
              <a:spcBef>
                <a:spcPts val="67"/>
              </a:spcBef>
              <a:buFont typeface="Arial" panose="020B0604020202020204" pitchFamily="34" charset="0"/>
              <a:buChar char="•"/>
            </a:pPr>
            <a:endParaRPr lang="en-US" sz="2400" b="1" spc="30" dirty="0">
              <a:solidFill>
                <a:srgbClr val="34363B"/>
              </a:solidFill>
              <a:latin typeface="Trebuchet MS"/>
              <a:cs typeface="Trebuchet MS"/>
            </a:endParaRPr>
          </a:p>
          <a:p>
            <a:pPr marL="351367" indent="-342900">
              <a:spcBef>
                <a:spcPts val="67"/>
              </a:spcBef>
              <a:buFont typeface="Arial" panose="020B0604020202020204" pitchFamily="34" charset="0"/>
              <a:buChar char="•"/>
            </a:pPr>
            <a:r>
              <a:rPr lang="en-US" sz="2400" b="1" spc="30" dirty="0">
                <a:solidFill>
                  <a:srgbClr val="34363B"/>
                </a:solidFill>
                <a:latin typeface="Trebuchet MS"/>
                <a:cs typeface="Trebuchet MS"/>
              </a:rPr>
              <a:t>How did we clean the Data ?</a:t>
            </a:r>
          </a:p>
          <a:p>
            <a:pPr marL="8467">
              <a:spcBef>
                <a:spcPts val="67"/>
              </a:spcBef>
            </a:pPr>
            <a:endParaRPr lang="en-US" sz="2400" b="1" dirty="0">
              <a:latin typeface="Trebuchet MS"/>
              <a:cs typeface="Trebuchet MS"/>
            </a:endParaRPr>
          </a:p>
          <a:p>
            <a:pPr marL="8467">
              <a:spcBef>
                <a:spcPts val="67"/>
              </a:spcBef>
            </a:pPr>
            <a:endParaRPr lang="en-US" sz="2400" spc="-30" dirty="0">
              <a:solidFill>
                <a:srgbClr val="34363B"/>
              </a:solidFill>
              <a:latin typeface="Trebuchet MS"/>
              <a:cs typeface="Trebuchet MS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4628441-D3F2-4D8C-8F43-9C35347A2906}"/>
              </a:ext>
            </a:extLst>
          </p:cNvPr>
          <p:cNvSpPr txBox="1">
            <a:spLocks/>
          </p:cNvSpPr>
          <p:nvPr/>
        </p:nvSpPr>
        <p:spPr>
          <a:xfrm>
            <a:off x="11049002" y="641077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EE24C92-1265-4741-8F9F-404A15D9386E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48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40B66-9776-1769-3710-74383D24F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2" y="6356350"/>
            <a:ext cx="2743200" cy="365125"/>
          </a:xfrm>
        </p:spPr>
        <p:txBody>
          <a:bodyPr/>
          <a:lstStyle/>
          <a:p>
            <a:fld id="{5EE24C92-1265-4741-8F9F-404A15D9386E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8A753B-0C3E-672C-B357-F9B4BA2C9E1C}"/>
              </a:ext>
            </a:extLst>
          </p:cNvPr>
          <p:cNvSpPr txBox="1"/>
          <p:nvPr/>
        </p:nvSpPr>
        <p:spPr>
          <a:xfrm>
            <a:off x="424543" y="1302326"/>
            <a:ext cx="1039585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spc="113" dirty="0">
                <a:solidFill>
                  <a:srgbClr val="338F9D"/>
                </a:solidFill>
                <a:latin typeface="Trebuchet MS"/>
                <a:ea typeface="+mj-ea"/>
              </a:rPr>
              <a:t>How to make the Supply Sense?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Problem in hand:</a:t>
            </a:r>
          </a:p>
          <a:p>
            <a:br>
              <a:rPr lang="en-US" dirty="0"/>
            </a:br>
            <a:r>
              <a:rPr lang="en-US" dirty="0"/>
              <a:t>Delays in supply chains disrupt customer satisfaction and operational efficiency, leading to financial losses and missed opportunities.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Proposed Solution:</a:t>
            </a:r>
            <a:br>
              <a:rPr lang="en-US" dirty="0"/>
            </a:br>
            <a:r>
              <a:rPr lang="en-US" dirty="0"/>
              <a:t>We utilize </a:t>
            </a:r>
            <a:r>
              <a:rPr lang="en-US" b="1" dirty="0"/>
              <a:t>data-driven analytics</a:t>
            </a:r>
            <a:r>
              <a:rPr lang="en-US" dirty="0"/>
              <a:t> to predict delivery delays reasons by analyzing historical shipment dates, shipping modes, customer segments, and geographic locations.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Unique Value Proposition:</a:t>
            </a:r>
            <a:br>
              <a:rPr lang="en-US" dirty="0"/>
            </a:br>
            <a:r>
              <a:rPr lang="en-US" dirty="0"/>
              <a:t>Our approach integrates advanced </a:t>
            </a:r>
            <a:r>
              <a:rPr lang="en-US" b="1" dirty="0"/>
              <a:t>analysis </a:t>
            </a:r>
            <a:r>
              <a:rPr lang="en-US" dirty="0"/>
              <a:t>with </a:t>
            </a:r>
            <a:r>
              <a:rPr lang="en-US" b="1" dirty="0"/>
              <a:t>visual insights and dashboards</a:t>
            </a:r>
            <a:r>
              <a:rPr lang="en-US" dirty="0"/>
              <a:t>, enabling proactive measures to reduce delay risks, optimize shipping routes, and enhance customer satisfaction.</a:t>
            </a:r>
          </a:p>
        </p:txBody>
      </p:sp>
    </p:spTree>
    <p:extLst>
      <p:ext uri="{BB962C8B-B14F-4D97-AF65-F5344CB8AC3E}">
        <p14:creationId xmlns:p14="http://schemas.microsoft.com/office/powerpoint/2010/main" val="817246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128" y="1240307"/>
            <a:ext cx="1411233" cy="150374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532934" y="175026"/>
            <a:ext cx="10722428" cy="986167"/>
          </a:xfrm>
          <a:prstGeom prst="rect">
            <a:avLst/>
          </a:prstGeom>
        </p:spPr>
        <p:txBody>
          <a:bodyPr vert="horz" wrap="square" lIns="0" tIns="245110" rIns="0" bIns="0" rtlCol="0">
            <a:spAutoFit/>
          </a:bodyPr>
          <a:lstStyle/>
          <a:p>
            <a:pPr marL="14394">
              <a:spcBef>
                <a:spcPts val="1930"/>
              </a:spcBef>
            </a:pPr>
            <a:r>
              <a:rPr lang="en-US" sz="4800" b="1" spc="657" dirty="0">
                <a:solidFill>
                  <a:srgbClr val="338F9D"/>
                </a:solidFill>
                <a:latin typeface="Trebuchet MS"/>
              </a:rPr>
              <a:t>What is our goals ?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DF2848D-19D3-B26C-9359-7A6F5DDE6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2" y="6356350"/>
            <a:ext cx="2743200" cy="365125"/>
          </a:xfrm>
        </p:spPr>
        <p:txBody>
          <a:bodyPr/>
          <a:lstStyle/>
          <a:p>
            <a:fld id="{5EE24C92-1265-4741-8F9F-404A15D9386E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3749D3-CEC7-9ACC-E096-F8A47ACC8E87}"/>
              </a:ext>
            </a:extLst>
          </p:cNvPr>
          <p:cNvSpPr txBox="1"/>
          <p:nvPr/>
        </p:nvSpPr>
        <p:spPr>
          <a:xfrm>
            <a:off x="1204189" y="1971575"/>
            <a:ext cx="10395857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Improve Delivery Times</a:t>
            </a:r>
            <a:r>
              <a:rPr lang="en-US" sz="2000" dirty="0"/>
              <a:t>: Identify regions and markets with high delivery delays and optimize shipping strategies.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Enhance Customer Satisfaction</a:t>
            </a:r>
            <a:r>
              <a:rPr lang="en-US" sz="2000" dirty="0"/>
              <a:t>: Analyze customer segments, shipping modes, and their impact on retention and loyalty.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Detect Fraud and Cancellations</a:t>
            </a:r>
            <a:r>
              <a:rPr lang="en-US" sz="2000" dirty="0"/>
              <a:t>: Utilize customer segmentation to predict and reduce fraudulent activities and cancellations.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Optimize Profitability</a:t>
            </a:r>
            <a:r>
              <a:rPr lang="en-US" sz="2000" dirty="0"/>
              <a:t>: Explore high-profit products and shipping modes to maximize overall profitability.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Data-Driven Decisions</a:t>
            </a:r>
            <a:r>
              <a:rPr lang="en-US" sz="2000" dirty="0"/>
              <a:t>: Create dashboards and insights that empower management  to take real-time decisions and improve supply chain performance.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Forecast Future Delay</a:t>
            </a:r>
            <a:r>
              <a:rPr lang="en-US" sz="2000" dirty="0"/>
              <a:t>: predict late deliveries and returns based on data.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F7E8F-0961-4921-8F74-44F851084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3AEDA548-9A99-DCB7-796C-12B6A7B36F25}"/>
              </a:ext>
            </a:extLst>
          </p:cNvPr>
          <p:cNvSpPr txBox="1"/>
          <p:nvPr/>
        </p:nvSpPr>
        <p:spPr>
          <a:xfrm>
            <a:off x="3936733" y="4016410"/>
            <a:ext cx="85629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8467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spc="657" dirty="0">
                <a:solidFill>
                  <a:srgbClr val="338F9D"/>
                </a:solidFill>
                <a:latin typeface="Trebuchet MS"/>
              </a:rPr>
              <a:t>How did we clean the Data ?</a:t>
            </a:r>
          </a:p>
        </p:txBody>
      </p:sp>
      <p:pic>
        <p:nvPicPr>
          <p:cNvPr id="2050" name="Picture 2" descr="Data cleaning Royalty Free Vector Image - VectorStock">
            <a:extLst>
              <a:ext uri="{FF2B5EF4-FFF2-40B4-BE49-F238E27FC236}">
                <a16:creationId xmlns:a16="http://schemas.microsoft.com/office/drawing/2014/main" id="{9413E692-61F9-06C1-4BA8-B864DC2C1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22" r="2" b="19702"/>
          <a:stretch/>
        </p:blipFill>
        <p:spPr bwMode="auto">
          <a:xfrm>
            <a:off x="405340" y="1214445"/>
            <a:ext cx="4999474" cy="288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Slide Number Placeholder 5">
            <a:extLst>
              <a:ext uri="{FF2B5EF4-FFF2-40B4-BE49-F238E27FC236}">
                <a16:creationId xmlns:a16="http://schemas.microsoft.com/office/drawing/2014/main" id="{EAB76484-D6AF-1268-9676-AB7A583FA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E24C92-1265-4741-8F9F-404A15D9386E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32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4083" y="621914"/>
            <a:ext cx="8557951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4000" b="1" spc="113" dirty="0">
                <a:solidFill>
                  <a:srgbClr val="338F9D"/>
                </a:solidFill>
                <a:latin typeface="Trebuchet MS"/>
              </a:rPr>
              <a:t>Data Cleaning with Python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180712" y="1246017"/>
            <a:ext cx="10336374" cy="134712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133" spc="-63" dirty="0">
                <a:solidFill>
                  <a:srgbClr val="34363B"/>
                </a:solidFill>
                <a:latin typeface="Trebuchet MS"/>
                <a:cs typeface="Trebuchet MS"/>
              </a:rPr>
              <a:t>Performed</a:t>
            </a:r>
            <a:r>
              <a:rPr sz="2133" spc="-67" dirty="0">
                <a:solidFill>
                  <a:srgbClr val="34363B"/>
                </a:solidFill>
                <a:latin typeface="Trebuchet MS"/>
                <a:cs typeface="Trebuchet MS"/>
              </a:rPr>
              <a:t> </a:t>
            </a:r>
            <a:r>
              <a:rPr sz="2133" b="1" spc="76" dirty="0">
                <a:solidFill>
                  <a:srgbClr val="34363B"/>
                </a:solidFill>
                <a:latin typeface="Trebuchet MS"/>
                <a:cs typeface="Trebuchet MS"/>
              </a:rPr>
              <a:t>data</a:t>
            </a:r>
            <a:r>
              <a:rPr sz="2133" b="1" spc="-107" dirty="0">
                <a:solidFill>
                  <a:srgbClr val="34363B"/>
                </a:solidFill>
                <a:latin typeface="Trebuchet MS"/>
                <a:cs typeface="Trebuchet MS"/>
              </a:rPr>
              <a:t> </a:t>
            </a:r>
            <a:r>
              <a:rPr sz="2133" b="1" spc="27" dirty="0">
                <a:solidFill>
                  <a:srgbClr val="34363B"/>
                </a:solidFill>
                <a:latin typeface="Trebuchet MS"/>
                <a:cs typeface="Trebuchet MS"/>
              </a:rPr>
              <a:t>cleaning</a:t>
            </a:r>
            <a:r>
              <a:rPr sz="2133" b="1" spc="-70" dirty="0">
                <a:solidFill>
                  <a:srgbClr val="34363B"/>
                </a:solidFill>
                <a:latin typeface="Trebuchet MS"/>
                <a:cs typeface="Trebuchet MS"/>
              </a:rPr>
              <a:t> </a:t>
            </a:r>
            <a:r>
              <a:rPr sz="2133" spc="-30" dirty="0">
                <a:solidFill>
                  <a:srgbClr val="34363B"/>
                </a:solidFill>
                <a:latin typeface="Trebuchet MS"/>
                <a:cs typeface="Trebuchet MS"/>
              </a:rPr>
              <a:t>using</a:t>
            </a:r>
            <a:r>
              <a:rPr sz="2133" spc="-67" dirty="0">
                <a:solidFill>
                  <a:srgbClr val="34363B"/>
                </a:solidFill>
                <a:latin typeface="Trebuchet MS"/>
                <a:cs typeface="Trebuchet MS"/>
              </a:rPr>
              <a:t> </a:t>
            </a:r>
            <a:r>
              <a:rPr sz="2133" spc="-83" dirty="0">
                <a:solidFill>
                  <a:srgbClr val="34363B"/>
                </a:solidFill>
                <a:latin typeface="Trebuchet MS"/>
                <a:cs typeface="Trebuchet MS"/>
              </a:rPr>
              <a:t>Python</a:t>
            </a:r>
            <a:r>
              <a:rPr sz="2133" spc="-70" dirty="0">
                <a:solidFill>
                  <a:srgbClr val="34363B"/>
                </a:solidFill>
                <a:latin typeface="Trebuchet MS"/>
                <a:cs typeface="Trebuchet MS"/>
              </a:rPr>
              <a:t> </a:t>
            </a:r>
            <a:r>
              <a:rPr sz="2133" spc="-60" dirty="0">
                <a:solidFill>
                  <a:srgbClr val="34363B"/>
                </a:solidFill>
                <a:latin typeface="Trebuchet MS"/>
                <a:cs typeface="Trebuchet MS"/>
              </a:rPr>
              <a:t>to</a:t>
            </a:r>
            <a:r>
              <a:rPr sz="2133" spc="-67" dirty="0">
                <a:solidFill>
                  <a:srgbClr val="34363B"/>
                </a:solidFill>
                <a:latin typeface="Trebuchet MS"/>
                <a:cs typeface="Trebuchet MS"/>
              </a:rPr>
              <a:t> </a:t>
            </a:r>
            <a:r>
              <a:rPr sz="2133" spc="-30" dirty="0">
                <a:solidFill>
                  <a:srgbClr val="34363B"/>
                </a:solidFill>
                <a:latin typeface="Trebuchet MS"/>
                <a:cs typeface="Trebuchet MS"/>
              </a:rPr>
              <a:t>prepare</a:t>
            </a:r>
            <a:r>
              <a:rPr sz="2133" spc="-70" dirty="0">
                <a:solidFill>
                  <a:srgbClr val="34363B"/>
                </a:solidFill>
                <a:latin typeface="Trebuchet MS"/>
                <a:cs typeface="Trebuchet MS"/>
              </a:rPr>
              <a:t> </a:t>
            </a:r>
            <a:r>
              <a:rPr sz="2133" spc="-80" dirty="0">
                <a:solidFill>
                  <a:srgbClr val="34363B"/>
                </a:solidFill>
                <a:latin typeface="Trebuchet MS"/>
                <a:cs typeface="Trebuchet MS"/>
              </a:rPr>
              <a:t>the</a:t>
            </a:r>
            <a:r>
              <a:rPr sz="2133" spc="-67" dirty="0">
                <a:solidFill>
                  <a:srgbClr val="34363B"/>
                </a:solidFill>
                <a:latin typeface="Trebuchet MS"/>
                <a:cs typeface="Trebuchet MS"/>
              </a:rPr>
              <a:t> </a:t>
            </a:r>
            <a:r>
              <a:rPr sz="2133" spc="-17" dirty="0">
                <a:solidFill>
                  <a:srgbClr val="34363B"/>
                </a:solidFill>
                <a:latin typeface="Trebuchet MS"/>
                <a:cs typeface="Trebuchet MS"/>
              </a:rPr>
              <a:t>dataset</a:t>
            </a:r>
            <a:r>
              <a:rPr sz="2133" spc="-70" dirty="0">
                <a:solidFill>
                  <a:srgbClr val="34363B"/>
                </a:solidFill>
                <a:latin typeface="Trebuchet MS"/>
                <a:cs typeface="Trebuchet MS"/>
              </a:rPr>
              <a:t> for</a:t>
            </a:r>
            <a:r>
              <a:rPr sz="2133" spc="-67" dirty="0">
                <a:solidFill>
                  <a:srgbClr val="34363B"/>
                </a:solidFill>
                <a:latin typeface="Trebuchet MS"/>
                <a:cs typeface="Trebuchet MS"/>
              </a:rPr>
              <a:t> </a:t>
            </a:r>
            <a:r>
              <a:rPr sz="2133" spc="-63" dirty="0">
                <a:solidFill>
                  <a:srgbClr val="34363B"/>
                </a:solidFill>
                <a:latin typeface="Trebuchet MS"/>
                <a:cs typeface="Trebuchet MS"/>
              </a:rPr>
              <a:t>analysis.</a:t>
            </a:r>
            <a:endParaRPr lang="en-US" sz="2133" spc="-63" dirty="0">
              <a:solidFill>
                <a:srgbClr val="34363B"/>
              </a:solidFill>
              <a:latin typeface="Trebuchet MS"/>
              <a:cs typeface="Trebuchet MS"/>
            </a:endParaRPr>
          </a:p>
          <a:p>
            <a:pPr marL="8467">
              <a:spcBef>
                <a:spcPts val="67"/>
              </a:spcBef>
            </a:pPr>
            <a:endParaRPr lang="en-US" sz="2133" spc="-63" dirty="0">
              <a:solidFill>
                <a:srgbClr val="34363B"/>
              </a:solidFill>
              <a:latin typeface="Trebuchet MS"/>
              <a:cs typeface="Trebuchet MS"/>
            </a:endParaRPr>
          </a:p>
          <a:p>
            <a:pPr marL="351367" indent="-342900">
              <a:spcBef>
                <a:spcPts val="67"/>
              </a:spcBef>
              <a:buFont typeface="Arial" panose="020B0604020202020204" pitchFamily="34" charset="0"/>
              <a:buChar char="•"/>
            </a:pPr>
            <a:r>
              <a:rPr lang="en-US" sz="2133" spc="-63" dirty="0">
                <a:solidFill>
                  <a:srgbClr val="34363B"/>
                </a:solidFill>
                <a:latin typeface="Trebuchet MS"/>
                <a:cs typeface="Trebuchet MS"/>
              </a:rPr>
              <a:t>Removed nulls in and dropped unnecessary columns and duplicated columns as well like Product Description and Order Zipcode		</a:t>
            </a:r>
            <a:endParaRPr sz="2133" dirty="0">
              <a:latin typeface="Trebuchet MS"/>
              <a:cs typeface="Trebuchet MS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085734B-E0D9-FFC4-4ED5-02541FBA6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033" y="3262522"/>
            <a:ext cx="2549973" cy="345518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52C6A8B-0D59-37C2-403B-206EF4B68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86" y="2554390"/>
            <a:ext cx="8958944" cy="7081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DD267BF8-B63B-173B-A769-493D75FEEB16}"/>
                  </a:ext>
                </a:extLst>
              </p14:cNvPr>
              <p14:cNvContentPartPr/>
              <p14:nvPr/>
            </p14:nvContentPartPr>
            <p14:xfrm>
              <a:off x="1208263" y="6464760"/>
              <a:ext cx="1283400" cy="460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DD267BF8-B63B-173B-A769-493D75FEEB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4623" y="6356760"/>
                <a:ext cx="1391040" cy="261720"/>
              </a:xfrm>
              <a:prstGeom prst="rect">
                <a:avLst/>
              </a:prstGeom>
            </p:spPr>
          </p:pic>
        </mc:Fallback>
      </mc:AlternateContent>
      <p:pic>
        <p:nvPicPr>
          <p:cNvPr id="51" name="Picture 50">
            <a:extLst>
              <a:ext uri="{FF2B5EF4-FFF2-40B4-BE49-F238E27FC236}">
                <a16:creationId xmlns:a16="http://schemas.microsoft.com/office/drawing/2014/main" id="{DD6F5C4A-3AE5-A9CB-376C-2B10591062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7330" y="3592022"/>
            <a:ext cx="5227900" cy="30969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46046FAD-1F97-27C0-F998-6288423B7F52}"/>
                  </a:ext>
                </a:extLst>
              </p14:cNvPr>
              <p14:cNvContentPartPr/>
              <p14:nvPr/>
            </p14:nvContentPartPr>
            <p14:xfrm>
              <a:off x="5269423" y="3645960"/>
              <a:ext cx="1414440" cy="666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46046FAD-1F97-27C0-F998-6288423B7F5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15783" y="3537960"/>
                <a:ext cx="1522080" cy="282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8A3D5-7C85-07C6-9E0A-B6EBC0633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01028B5-D781-E2D1-D292-3831BFF8B7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84083" y="621914"/>
            <a:ext cx="8557951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4000" b="1" spc="113" dirty="0">
                <a:solidFill>
                  <a:srgbClr val="338F9D"/>
                </a:solidFill>
                <a:latin typeface="Trebuchet MS"/>
              </a:rPr>
              <a:t>Data Cleaning with Python</a:t>
            </a: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5B9631D3-D639-4A26-85F0-469685E1B773}"/>
              </a:ext>
            </a:extLst>
          </p:cNvPr>
          <p:cNvSpPr txBox="1"/>
          <p:nvPr/>
        </p:nvSpPr>
        <p:spPr>
          <a:xfrm>
            <a:off x="1485512" y="1359403"/>
            <a:ext cx="8746067" cy="66501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351367" indent="-342900">
              <a:spcBef>
                <a:spcPts val="67"/>
              </a:spcBef>
              <a:buFont typeface="Arial" panose="020B0604020202020204" pitchFamily="34" charset="0"/>
              <a:buChar char="•"/>
            </a:pPr>
            <a:r>
              <a:rPr lang="en-US" sz="2133" spc="-63" dirty="0">
                <a:solidFill>
                  <a:srgbClr val="34363B"/>
                </a:solidFill>
                <a:latin typeface="Trebuchet MS"/>
                <a:cs typeface="Trebuchet MS"/>
              </a:rPr>
              <a:t>Round the numbers and fixed the dates and added Year and Month and day column  </a:t>
            </a:r>
            <a:endParaRPr sz="2133" dirty="0">
              <a:latin typeface="Trebuchet MS"/>
              <a:cs typeface="Trebuchet M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104DE97-8048-E42A-091E-88905199D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81" y="2524447"/>
            <a:ext cx="4673177" cy="14287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E739DB0-0D3C-C59F-4DA4-79200F8F8590}"/>
                  </a:ext>
                </a:extLst>
              </p14:cNvPr>
              <p14:cNvContentPartPr/>
              <p14:nvPr/>
            </p14:nvContentPartPr>
            <p14:xfrm>
              <a:off x="848983" y="2623200"/>
              <a:ext cx="1577520" cy="118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E739DB0-0D3C-C59F-4DA4-79200F8F859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4983" y="2515200"/>
                <a:ext cx="1685160" cy="227520"/>
              </a:xfrm>
              <a:prstGeom prst="rect">
                <a:avLst/>
              </a:prstGeom>
            </p:spPr>
          </p:pic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C232DAE8-25DF-C3BE-8BC7-98EEB764A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1829438"/>
            <a:ext cx="5410200" cy="28187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8300D3F-8994-E89C-7EF3-3C524163A06B}"/>
                  </a:ext>
                </a:extLst>
              </p14:cNvPr>
              <p14:cNvContentPartPr/>
              <p14:nvPr/>
            </p14:nvContentPartPr>
            <p14:xfrm>
              <a:off x="6335023" y="1937040"/>
              <a:ext cx="2676960" cy="55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8300D3F-8994-E89C-7EF3-3C524163A06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81383" y="1829400"/>
                <a:ext cx="278460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83EE960-C9F0-CD12-1101-C67D1D938BCC}"/>
                  </a:ext>
                </a:extLst>
              </p14:cNvPr>
              <p14:cNvContentPartPr/>
              <p14:nvPr/>
            </p14:nvContentPartPr>
            <p14:xfrm>
              <a:off x="6400543" y="3297480"/>
              <a:ext cx="1850040" cy="44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83EE960-C9F0-CD12-1101-C67D1D938BC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46543" y="3189840"/>
                <a:ext cx="1957680" cy="26028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8E5B59F-C74A-3076-5C0A-67CD1A0CB3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7881" y="4453222"/>
            <a:ext cx="5705975" cy="19241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416A339-9DB9-AED5-52F2-6BFEF5803C43}"/>
                  </a:ext>
                </a:extLst>
              </p14:cNvPr>
              <p14:cNvContentPartPr/>
              <p14:nvPr/>
            </p14:nvContentPartPr>
            <p14:xfrm>
              <a:off x="446143" y="4527960"/>
              <a:ext cx="5105520" cy="110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416A339-9DB9-AED5-52F2-6BFEF5803C4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92143" y="4419960"/>
                <a:ext cx="521316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7908348-9D1D-0AB6-5A45-0CAE2705F4EB}"/>
                  </a:ext>
                </a:extLst>
              </p14:cNvPr>
              <p14:cNvContentPartPr/>
              <p14:nvPr/>
            </p14:nvContentPartPr>
            <p14:xfrm>
              <a:off x="424543" y="4800480"/>
              <a:ext cx="315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7908348-9D1D-0AB6-5A45-0CAE2705F4E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0543" y="4692840"/>
                <a:ext cx="423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988A1D0-9358-7AAF-9B24-CDB693A1D915}"/>
                  </a:ext>
                </a:extLst>
              </p14:cNvPr>
              <p14:cNvContentPartPr/>
              <p14:nvPr/>
            </p14:nvContentPartPr>
            <p14:xfrm>
              <a:off x="576823" y="4702560"/>
              <a:ext cx="195120" cy="11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988A1D0-9358-7AAF-9B24-CDB693A1D91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3183" y="4594560"/>
                <a:ext cx="30276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3906A7D-B318-F1B5-A043-C4D2BF66B54F}"/>
                  </a:ext>
                </a:extLst>
              </p14:cNvPr>
              <p14:cNvContentPartPr/>
              <p14:nvPr/>
            </p14:nvContentPartPr>
            <p14:xfrm>
              <a:off x="3113023" y="4593840"/>
              <a:ext cx="2133360" cy="34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3906A7D-B318-F1B5-A043-C4D2BF66B54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059023" y="4485840"/>
                <a:ext cx="224100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47EE514-88A8-A84C-0035-536FF87BDCBC}"/>
                  </a:ext>
                </a:extLst>
              </p14:cNvPr>
              <p14:cNvContentPartPr/>
              <p14:nvPr/>
            </p14:nvContentPartPr>
            <p14:xfrm>
              <a:off x="6454903" y="571452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47EE514-88A8-A84C-0035-536FF87BDCB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400903" y="5606880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8DA5C0B1-5EF4-A364-416C-A4C4344D92B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93764" y="4916851"/>
            <a:ext cx="5944370" cy="17081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A584F84-4CEA-D766-BE2A-655CC72C9948}"/>
                  </a:ext>
                </a:extLst>
              </p14:cNvPr>
              <p14:cNvContentPartPr/>
              <p14:nvPr/>
            </p14:nvContentPartPr>
            <p14:xfrm>
              <a:off x="5942983" y="4941240"/>
              <a:ext cx="5479200" cy="110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A584F84-4CEA-D766-BE2A-655CC72C994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889343" y="4833600"/>
                <a:ext cx="558684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8B9514D-266A-1BEA-3FB0-B22D6867C435}"/>
                  </a:ext>
                </a:extLst>
              </p14:cNvPr>
              <p14:cNvContentPartPr/>
              <p14:nvPr/>
            </p14:nvContentPartPr>
            <p14:xfrm>
              <a:off x="5986903" y="5246880"/>
              <a:ext cx="67212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8B9514D-266A-1BEA-3FB0-B22D6867C43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933263" y="5138880"/>
                <a:ext cx="77976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4141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8C0C8-6677-6148-BA0C-45FAFD1A5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034031D-7C74-4B22-61E7-0FAED1574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84" y="2438513"/>
            <a:ext cx="6337185" cy="20682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6378225-BF3B-1AAF-4A40-0FF908546C29}"/>
                  </a:ext>
                </a:extLst>
              </p14:cNvPr>
              <p14:cNvContentPartPr/>
              <p14:nvPr/>
            </p14:nvContentPartPr>
            <p14:xfrm>
              <a:off x="0" y="2438513"/>
              <a:ext cx="6271560" cy="4809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6378225-BF3B-1AAF-4A40-0FF908546C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3640" y="2330513"/>
                <a:ext cx="6379200" cy="696600"/>
              </a:xfrm>
              <a:prstGeom prst="rect">
                <a:avLst/>
              </a:prstGeom>
            </p:spPr>
          </p:pic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9CE02AC2-F96E-0D8A-2038-D46ECC198A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161" y="2078945"/>
            <a:ext cx="5180327" cy="1871640"/>
          </a:xfrm>
          <a:prstGeom prst="rect">
            <a:avLst/>
          </a:prstGeom>
        </p:spPr>
      </p:pic>
      <p:sp>
        <p:nvSpPr>
          <p:cNvPr id="42" name="object 16">
            <a:extLst>
              <a:ext uri="{FF2B5EF4-FFF2-40B4-BE49-F238E27FC236}">
                <a16:creationId xmlns:a16="http://schemas.microsoft.com/office/drawing/2014/main" id="{1379070C-A199-92C2-7588-CE84F77915A5}"/>
              </a:ext>
            </a:extLst>
          </p:cNvPr>
          <p:cNvSpPr txBox="1"/>
          <p:nvPr/>
        </p:nvSpPr>
        <p:spPr>
          <a:xfrm>
            <a:off x="805423" y="1119917"/>
            <a:ext cx="8746067" cy="66501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351367" indent="-342900">
              <a:spcBef>
                <a:spcPts val="67"/>
              </a:spcBef>
              <a:buFont typeface="Arial" panose="020B0604020202020204" pitchFamily="34" charset="0"/>
              <a:buChar char="•"/>
            </a:pPr>
            <a:r>
              <a:rPr lang="en-US" sz="2133" spc="-63" dirty="0">
                <a:solidFill>
                  <a:srgbClr val="34363B"/>
                </a:solidFill>
                <a:latin typeface="Trebuchet MS"/>
                <a:cs typeface="Trebuchet MS"/>
              </a:rPr>
              <a:t>Add it shipping Delay column and profit margin to help in analysis and renaming columns to more convenient names </a:t>
            </a:r>
            <a:endParaRPr sz="2133" dirty="0">
              <a:latin typeface="Trebuchet MS"/>
              <a:cs typeface="Trebuchet M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034DA9C-3728-15D1-B395-24733C41EEF9}"/>
                  </a:ext>
                </a:extLst>
              </p14:cNvPr>
              <p14:cNvContentPartPr/>
              <p14:nvPr/>
            </p14:nvContentPartPr>
            <p14:xfrm>
              <a:off x="5596303" y="2493600"/>
              <a:ext cx="493920" cy="1742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034DA9C-3728-15D1-B395-24733C41EEF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42303" y="2385600"/>
                <a:ext cx="601560" cy="389880"/>
              </a:xfrm>
              <a:prstGeom prst="rect">
                <a:avLst/>
              </a:prstGeom>
            </p:spPr>
          </p:pic>
        </mc:Fallback>
      </mc:AlternateContent>
      <p:pic>
        <p:nvPicPr>
          <p:cNvPr id="48" name="Picture 47">
            <a:extLst>
              <a:ext uri="{FF2B5EF4-FFF2-40B4-BE49-F238E27FC236}">
                <a16:creationId xmlns:a16="http://schemas.microsoft.com/office/drawing/2014/main" id="{144BE297-7093-B7FB-F556-E4D4D995B9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657" y="4810707"/>
            <a:ext cx="5437606" cy="16655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C52C41C3-7347-AF17-6CE5-ADB1805FBCA1}"/>
                  </a:ext>
                </a:extLst>
              </p14:cNvPr>
              <p14:cNvContentPartPr/>
              <p14:nvPr/>
            </p14:nvContentPartPr>
            <p14:xfrm>
              <a:off x="478903" y="4854840"/>
              <a:ext cx="5198040" cy="889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C52C41C3-7347-AF17-6CE5-ADB1805FBCA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4903" y="4747200"/>
                <a:ext cx="530568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E5720891-2728-E19C-B579-9CDEC05455E8}"/>
                  </a:ext>
                </a:extLst>
              </p14:cNvPr>
              <p14:cNvContentPartPr/>
              <p14:nvPr/>
            </p14:nvContentPartPr>
            <p14:xfrm>
              <a:off x="446143" y="5115120"/>
              <a:ext cx="1762560" cy="338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E5720891-2728-E19C-B579-9CDEC05455E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92143" y="5007480"/>
                <a:ext cx="1870200" cy="249480"/>
              </a:xfrm>
              <a:prstGeom prst="rect">
                <a:avLst/>
              </a:prstGeom>
            </p:spPr>
          </p:pic>
        </mc:Fallback>
      </mc:AlternateContent>
      <p:pic>
        <p:nvPicPr>
          <p:cNvPr id="59" name="Picture 58">
            <a:extLst>
              <a:ext uri="{FF2B5EF4-FFF2-40B4-BE49-F238E27FC236}">
                <a16:creationId xmlns:a16="http://schemas.microsoft.com/office/drawing/2014/main" id="{BA10D372-8FC5-DA15-BE98-84782E8342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60224" y="4505971"/>
            <a:ext cx="5826119" cy="21101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F5913EB0-2EF9-3998-A9E0-CFD36FF211EF}"/>
                  </a:ext>
                </a:extLst>
              </p14:cNvPr>
              <p14:cNvContentPartPr/>
              <p14:nvPr/>
            </p14:nvContentPartPr>
            <p14:xfrm>
              <a:off x="7010023" y="2220360"/>
              <a:ext cx="1000440" cy="3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F5913EB0-2EF9-3998-A9E0-CFD36FF211E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56383" y="2112720"/>
                <a:ext cx="11080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8E9E1478-337A-7BAA-F3A8-3F6BCC4031C0}"/>
                  </a:ext>
                </a:extLst>
              </p14:cNvPr>
              <p14:cNvContentPartPr/>
              <p14:nvPr/>
            </p14:nvContentPartPr>
            <p14:xfrm>
              <a:off x="6259063" y="4702560"/>
              <a:ext cx="1447200" cy="331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8E9E1478-337A-7BAA-F3A8-3F6BCC4031C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5423" y="4594560"/>
                <a:ext cx="1554840" cy="24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04820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8217</TotalTime>
  <Words>754</Words>
  <Application>Microsoft Office PowerPoint</Application>
  <PresentationFormat>Widescreen</PresentationFormat>
  <Paragraphs>114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Söhne</vt:lpstr>
      <vt:lpstr>Trebuchet MS</vt:lpstr>
      <vt:lpstr>Office Theme</vt:lpstr>
      <vt:lpstr>PowerPoint Presentation</vt:lpstr>
      <vt:lpstr>Meet your Analysis wizards</vt:lpstr>
      <vt:lpstr>Table Of Contents</vt:lpstr>
      <vt:lpstr>PowerPoint Presentation</vt:lpstr>
      <vt:lpstr>PowerPoint Presentation</vt:lpstr>
      <vt:lpstr>PowerPoint Presentation</vt:lpstr>
      <vt:lpstr>Data Cleaning with Python</vt:lpstr>
      <vt:lpstr>Data Cleaning with Python</vt:lpstr>
      <vt:lpstr>PowerPoint Presentation</vt:lpstr>
      <vt:lpstr>PowerPoint Presentation</vt:lpstr>
      <vt:lpstr>DB – Diagram</vt:lpstr>
      <vt:lpstr> Database by SQL</vt:lpstr>
      <vt:lpstr>Data Analysis by SQL</vt:lpstr>
      <vt:lpstr>Data Analysis by SQL</vt:lpstr>
      <vt:lpstr>PowerPoint Presentation</vt:lpstr>
      <vt:lpstr>PowerPoint Presentation</vt:lpstr>
      <vt:lpstr>Insights</vt:lpstr>
      <vt:lpstr>Insights</vt:lpstr>
      <vt:lpstr>Insights</vt:lpstr>
      <vt:lpstr>Insights</vt:lpstr>
      <vt:lpstr>Insights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Forecasting </vt:lpstr>
      <vt:lpstr>Forecasting 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SAMA</dc:creator>
  <cp:lastModifiedBy>Radwa Nasser Mustafa Jalal</cp:lastModifiedBy>
  <cp:revision>29</cp:revision>
  <dcterms:created xsi:type="dcterms:W3CDTF">2024-03-14T10:03:54Z</dcterms:created>
  <dcterms:modified xsi:type="dcterms:W3CDTF">2024-10-22T19:34:54Z</dcterms:modified>
</cp:coreProperties>
</file>